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47"/>
  </p:notesMasterIdLst>
  <p:sldIdLst>
    <p:sldId id="2076138181" r:id="rId2"/>
    <p:sldId id="1684" r:id="rId3"/>
    <p:sldId id="2147480191" r:id="rId4"/>
    <p:sldId id="2147480192" r:id="rId5"/>
    <p:sldId id="2147479921" r:id="rId6"/>
    <p:sldId id="2147480196" r:id="rId7"/>
    <p:sldId id="2147480197" r:id="rId8"/>
    <p:sldId id="2147480198" r:id="rId9"/>
    <p:sldId id="2147480199" r:id="rId10"/>
    <p:sldId id="2147480200" r:id="rId11"/>
    <p:sldId id="2147480226" r:id="rId12"/>
    <p:sldId id="2147479928" r:id="rId13"/>
    <p:sldId id="2147480227" r:id="rId14"/>
    <p:sldId id="2147480201" r:id="rId15"/>
    <p:sldId id="2147480202" r:id="rId16"/>
    <p:sldId id="2147480203" r:id="rId17"/>
    <p:sldId id="2147480204" r:id="rId18"/>
    <p:sldId id="2147480228" r:id="rId19"/>
    <p:sldId id="2147480208" r:id="rId20"/>
    <p:sldId id="2147480209" r:id="rId21"/>
    <p:sldId id="2147480210" r:id="rId22"/>
    <p:sldId id="2147480211" r:id="rId23"/>
    <p:sldId id="2147480212" r:id="rId24"/>
    <p:sldId id="2147480229" r:id="rId25"/>
    <p:sldId id="2147480216" r:id="rId26"/>
    <p:sldId id="2147480217" r:id="rId27"/>
    <p:sldId id="2147480218" r:id="rId28"/>
    <p:sldId id="2147480219" r:id="rId29"/>
    <p:sldId id="2147480220" r:id="rId30"/>
    <p:sldId id="2147480230" r:id="rId31"/>
    <p:sldId id="2147480224" r:id="rId32"/>
    <p:sldId id="2147480225" r:id="rId33"/>
    <p:sldId id="2147480231" r:id="rId34"/>
    <p:sldId id="2147480232" r:id="rId35"/>
    <p:sldId id="2147480233" r:id="rId36"/>
    <p:sldId id="2147480234" r:id="rId37"/>
    <p:sldId id="2147480235" r:id="rId38"/>
    <p:sldId id="2147480236" r:id="rId39"/>
    <p:sldId id="2147480237" r:id="rId40"/>
    <p:sldId id="2147480238" r:id="rId41"/>
    <p:sldId id="2147480239" r:id="rId42"/>
    <p:sldId id="2147480240" r:id="rId43"/>
    <p:sldId id="2147480241" r:id="rId44"/>
    <p:sldId id="2147480242" r:id="rId45"/>
    <p:sldId id="214747983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41CCCC-4344-804A-B2D5-F08E555BB72A}" v="57" dt="2025-04-29T20:24:08.4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70"/>
    <p:restoredTop sz="79208"/>
  </p:normalViewPr>
  <p:slideViewPr>
    <p:cSldViewPr snapToGrid="0">
      <p:cViewPr varScale="1">
        <p:scale>
          <a:sx n="78" d="100"/>
          <a:sy n="78" d="100"/>
        </p:scale>
        <p:origin x="1134" y="2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053C35-C6BD-BF4C-9C5A-902C17DA95B7}" type="datetimeFigureOut">
              <a:rPr lang="en-US" smtClean="0"/>
              <a:t>5/13/2025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0F965B-691B-3740-995E-8154D77CA7EC}" type="slidenum">
              <a:rPr lang="en-US" smtClean="0"/>
              <a:t>‹#›</a:t>
            </a:fld>
            <a:endParaRPr lang="en-US"/>
          </a:p>
        </p:txBody>
      </p:sp>
    </p:spTree>
    <p:extLst>
      <p:ext uri="{BB962C8B-B14F-4D97-AF65-F5344CB8AC3E}">
        <p14:creationId xmlns:p14="http://schemas.microsoft.com/office/powerpoint/2010/main" val="2248190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learn.microsoft.com/en-us/training/modules/github-introduction-products/6-license-usage-machine" TargetMode="External"/><Relationship Id="rId3" Type="http://schemas.openxmlformats.org/officeDocument/2006/relationships/hyperlink" Target="https://learn.microsoft.com/en-us/training/modules/github-introduction-products/1-introduction" TargetMode="External"/><Relationship Id="rId7" Type="http://schemas.openxmlformats.org/officeDocument/2006/relationships/hyperlink" Target="https://learn.microsoft.com/en-us/training/modules/github-introduction-products/5-license-usage-stats"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learn.microsoft.com/en-us/training/modules/github-introduction-products/4-github-billing" TargetMode="External"/><Relationship Id="rId11" Type="http://schemas.openxmlformats.org/officeDocument/2006/relationships/hyperlink" Target="https://learn.microsoft.com/en-us/training/modules/github-introduction-products/9-summary" TargetMode="External"/><Relationship Id="rId5" Type="http://schemas.openxmlformats.org/officeDocument/2006/relationships/hyperlink" Target="https://learn.microsoft.com/en-us/training/modules/github-introduction-products/3-mobile-versus-desktop" TargetMode="External"/><Relationship Id="rId10" Type="http://schemas.openxmlformats.org/officeDocument/2006/relationships/hyperlink" Target="https://learn.microsoft.com/en-us/training/modules/github-introduction-products/8-knowledge-check" TargetMode="External"/><Relationship Id="rId4" Type="http://schemas.openxmlformats.org/officeDocument/2006/relationships/hyperlink" Target="https://learn.microsoft.com/en-us/training/modules/github-introduction-products/2-what-are-github-products" TargetMode="External"/><Relationship Id="rId9" Type="http://schemas.openxmlformats.org/officeDocument/2006/relationships/hyperlink" Target="https://learn.microsoft.com/en-us/training/modules/github-introduction-products/7-metered-usage-consumption-reports"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t>
            </a:r>
            <a:r>
              <a:rPr lang="en-US" dirty="0" err="1"/>
              <a:t>learn.microsoft.com</a:t>
            </a:r>
            <a:r>
              <a:rPr lang="en-US" dirty="0"/>
              <a:t>/</a:t>
            </a:r>
            <a:r>
              <a:rPr lang="en-US" dirty="0" err="1"/>
              <a:t>en</a:t>
            </a:r>
            <a:r>
              <a:rPr lang="en-US" dirty="0"/>
              <a:t>-us/training/paths/</a:t>
            </a:r>
            <a:r>
              <a:rPr lang="en-US" dirty="0" err="1"/>
              <a:t>github</a:t>
            </a:r>
            <a:r>
              <a:rPr lang="en-US" dirty="0"/>
              <a:t>-administration-products/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GitHub Enterprise builds on the Team plan by adding dedicated enterprise support and advanced security, compliance, and deployment controls—designed for organizations that demand the highest levels of governance and uptime. As an enterprise owner, you’ll manage multiple organizations under a single umbrella: inviting or removing orgs, delegating admin roles, and enforcing security policies consistently across every team and repo.</a:t>
            </a:r>
          </a:p>
          <a:p>
            <a:endParaRPr lang="en-US" dirty="0"/>
          </a:p>
          <a:p>
            <a:r>
              <a:rPr lang="en-US" dirty="0"/>
              <a:t>Enterprise also unlocks SAML single sign-on for seamless corporate authentication, and SCIM or SAML-based provisioning to automate user and team lifecycle management. </a:t>
            </a:r>
          </a:p>
          <a:p>
            <a:r>
              <a:rPr lang="en-US" dirty="0"/>
              <a:t>You can apply deployment protection rules in GitHub Actions for private and internal repositories, ensuring that only validated workflows reach production. </a:t>
            </a:r>
          </a:p>
          <a:p>
            <a:r>
              <a:rPr lang="en-US" dirty="0"/>
              <a:t>With GitHub Connect, you can bridge your Enterprise Server and Enterprise Cloud environments for unified search, code insights, and collaborative workflows. </a:t>
            </a:r>
          </a:p>
          <a:p>
            <a:endParaRPr lang="en-US" dirty="0"/>
          </a:p>
          <a:p>
            <a:r>
              <a:rPr lang="en-US" dirty="0"/>
              <a:t>Finally, you have the option to add GitHub Advanced Security for code scanning, secret detection, and dependency reviews—so you maintain iron-clad security from development through deployment.</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60527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GitHub Enterprise comes in two flavors—</a:t>
            </a:r>
            <a:r>
              <a:rPr lang="en-US" b="1" dirty="0"/>
              <a:t>Enterprise Server</a:t>
            </a:r>
            <a:r>
              <a:rPr lang="en-US" dirty="0"/>
              <a:t> and </a:t>
            </a:r>
            <a:r>
              <a:rPr lang="en-US" b="1" dirty="0"/>
              <a:t>Enterprise Cloud</a:t>
            </a:r>
            <a:r>
              <a:rPr lang="en-US" dirty="0"/>
              <a:t>—so you can choose the deployment model that best fits your infrastructure and compliance needs. Enterprise Server is a self-hosted solution, giving your IT team full control over hardware, network configurations, and data residency. This is ideal for organizations with strict regulatory requirements or those that must run GitHub behind their own firewalls.</a:t>
            </a:r>
          </a:p>
          <a:p>
            <a:endParaRPr lang="en-US" dirty="0"/>
          </a:p>
          <a:p>
            <a:r>
              <a:rPr lang="en-US" dirty="0"/>
              <a:t>On the other hand, </a:t>
            </a:r>
            <a:r>
              <a:rPr lang="en-US" b="1" dirty="0"/>
              <a:t>Enterprise Cloud</a:t>
            </a:r>
            <a:r>
              <a:rPr lang="en-US" dirty="0"/>
              <a:t> leverages GitHub’s managed infrastructure and dramatically expands your quotas: you get 50,000 Actions minutes and 50 GB of package storage each month, along with a 99.9% uptime SLA. Enterprise Cloud also introduces powerful administrative features like centrally managed policy and billing across multiple </a:t>
            </a:r>
            <a:r>
              <a:rPr lang="en-US" dirty="0" err="1"/>
              <a:t>GitHub.com</a:t>
            </a:r>
            <a:r>
              <a:rPr lang="en-US" dirty="0"/>
              <a:t> organizations, and the ability to provision user accounts via Enterprise Managed Users. Whether you need the control of on-premises hosting or the scalability and convenience of a cloud service, GitHub Enterprise has you covered.</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357393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GitHub Mobile </a:t>
            </a:r>
          </a:p>
          <a:p>
            <a:r>
              <a:rPr lang="en-US" dirty="0"/>
              <a:t>GitHub Mobile brings your repo into your pocket—letting you triage notifications, review and comment on issues and pull requests, and even edit files on the go. You can search for repositories and users, receive push notifications when someone mentions you, and customize quiet hours so you control when to be pinged. With two-factor authentication and sign-in verification built in, it’s a secure, first-party client that keeps you connected to your projects, whether you’re in transit or between meetings.</a:t>
            </a:r>
          </a:p>
          <a:p>
            <a:endParaRPr lang="en-US" b="1" dirty="0"/>
          </a:p>
          <a:p>
            <a:r>
              <a:rPr lang="en-US" b="1" dirty="0"/>
              <a:t>GitHub Desktop</a:t>
            </a:r>
            <a:br>
              <a:rPr lang="en-US" dirty="0"/>
            </a:br>
            <a:r>
              <a:rPr lang="en-US" dirty="0"/>
              <a:t>GitHub Desktop provides a polished, standalone interface for your local workflows. You can clone existing repositories or create new ones with a click, stage and commit changes interactively, and quickly add co-authors to your commits. The app lets you switch branches, open pull requests, and see continuous-integration statuses right alongside your code. It even handles rich diffs for images—so reviewing visual changes is effortless. GitHub Desktop streamlines collaboration by surfacing Git best practices in a user-friendly UI, making it easier for your whole team to stay in sync.</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5/13/2025 8:05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352448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In this unit, we’ll discuss how GitHub billing works so you can manage costs confidently. GitHub issues a separate invoice for each account—your personal user account, every organization, and any enterprise you own—so you can track expenses at the level that matters to you.</a:t>
            </a:r>
          </a:p>
          <a:p>
            <a:endParaRPr lang="en-US" dirty="0"/>
          </a:p>
          <a:p>
            <a:r>
              <a:rPr lang="en-US" dirty="0"/>
              <a:t>Each bill has two components:</a:t>
            </a:r>
          </a:p>
          <a:p>
            <a:pPr marL="171450" indent="-171450">
              <a:buFont typeface="Arial" panose="020B0604020202020204" pitchFamily="34" charset="0"/>
              <a:buChar char="•"/>
            </a:pPr>
            <a:r>
              <a:rPr lang="en-US" b="1" dirty="0"/>
              <a:t>Subscriptions:</a:t>
            </a:r>
            <a:r>
              <a:rPr lang="en-US" dirty="0"/>
              <a:t> These are recurring, flat-rate charges for plans like GitHub Pro, Team, or Enterprise, as well as add-ons like GitHub Copilot or paid Marketplace apps.</a:t>
            </a:r>
          </a:p>
          <a:p>
            <a:pPr marL="171450" indent="-171450">
              <a:buFont typeface="Arial" panose="020B0604020202020204" pitchFamily="34" charset="0"/>
              <a:buChar char="•"/>
            </a:pPr>
            <a:r>
              <a:rPr lang="en-US" b="1" dirty="0"/>
              <a:t>Usage-based charges:</a:t>
            </a:r>
            <a:r>
              <a:rPr lang="en-US" dirty="0"/>
              <a:t> These vary month to month based on your consumption—for example, GitHub Actions minutes or GitHub Packages storage beyond the free allowance.</a:t>
            </a:r>
          </a:p>
          <a:p>
            <a:endParaRPr lang="en-US" dirty="0"/>
          </a:p>
          <a:p>
            <a:r>
              <a:rPr lang="en-US" dirty="0"/>
              <a:t>Most plans include a generous allotment of usage-based resources—for instance, GitHub Pro users get 3,000 free Actions minutes each month—so you only incur extra fees once you exceed those thresholds. You can even set spending limits to prevent unexpected overages.</a:t>
            </a:r>
          </a:p>
          <a:p>
            <a:endParaRPr lang="en-US" dirty="0"/>
          </a:p>
          <a:p>
            <a:r>
              <a:rPr lang="en-US" dirty="0"/>
              <a:t>Understanding this dual-structure billing model—seat licenses paired with metered usage—is key to optimizing your GitHub spend. In the following section, we’ll explore how to view and export detailed billing reports, adjust spending limits, and align your billing strategy with your team’s growth.</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561366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Let’s start with GitHub Actions—one of the most powerful tools for workflow automation. It’s important to know how usage is billed so you’re not surprised at the end of the month.</a:t>
            </a:r>
          </a:p>
          <a:p>
            <a:endParaRPr lang="en-US" dirty="0"/>
          </a:p>
          <a:p>
            <a:pPr marL="171450" indent="-171450">
              <a:buFont typeface="Arial" panose="020B0604020202020204" pitchFamily="34" charset="0"/>
              <a:buChar char="•"/>
            </a:pPr>
            <a:r>
              <a:rPr lang="en-US" dirty="0"/>
              <a:t>If your repo is </a:t>
            </a:r>
            <a:r>
              <a:rPr lang="en-US" b="1" dirty="0"/>
              <a:t>public</a:t>
            </a:r>
            <a:r>
              <a:rPr lang="en-US" dirty="0"/>
              <a:t>, good news—GitHub Actions is free and comes with unlimited minutes. </a:t>
            </a:r>
          </a:p>
          <a:p>
            <a:pPr marL="171450" indent="-171450">
              <a:buFont typeface="Arial" panose="020B0604020202020204" pitchFamily="34" charset="0"/>
              <a:buChar char="•"/>
            </a:pPr>
            <a:r>
              <a:rPr lang="en-US" dirty="0"/>
              <a:t>But in </a:t>
            </a:r>
            <a:r>
              <a:rPr lang="en-US" b="1" dirty="0"/>
              <a:t>private repos</a:t>
            </a:r>
            <a:r>
              <a:rPr lang="en-US" dirty="0"/>
              <a:t>, you’re working with a quota. For example, personal accounts on the Free plan get 2,000 minutes per month.</a:t>
            </a:r>
          </a:p>
          <a:p>
            <a:endParaRPr lang="en-US" dirty="0"/>
          </a:p>
          <a:p>
            <a:r>
              <a:rPr lang="en-US" dirty="0"/>
              <a:t>Once you go over that, GitHub charges based on the time used on GitHub-hosted runners. </a:t>
            </a:r>
          </a:p>
          <a:p>
            <a:endParaRPr lang="en-US" dirty="0"/>
          </a:p>
          <a:p>
            <a:r>
              <a:rPr lang="en-US" dirty="0"/>
              <a:t>So if your workflows are long or you have a high volume of activity, those minutes can go fast. T</a:t>
            </a:r>
          </a:p>
          <a:p>
            <a:endParaRPr lang="en-US" dirty="0"/>
          </a:p>
          <a:p>
            <a:r>
              <a:rPr lang="en-US" dirty="0"/>
              <a:t>hat’s why it’s key to set </a:t>
            </a:r>
            <a:r>
              <a:rPr lang="en-US" b="1" dirty="0"/>
              <a:t>spending limits</a:t>
            </a:r>
            <a:r>
              <a:rPr lang="en-US" dirty="0"/>
              <a:t> in the billing settings, especially for larger teams or CI/CD-heavy repos.</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45811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EACA-91F2-947E-5311-77D1C398D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43248-3BA9-91FD-23FD-CF63DF385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0F7C6-D9B5-5102-72DC-22CFCF848785}"/>
              </a:ext>
            </a:extLst>
          </p:cNvPr>
          <p:cNvSpPr>
            <a:spLocks noGrp="1"/>
          </p:cNvSpPr>
          <p:nvPr>
            <p:ph type="body" idx="1"/>
          </p:nvPr>
        </p:nvSpPr>
        <p:spPr/>
        <p:txBody>
          <a:bodyPr/>
          <a:lstStyle/>
          <a:p>
            <a:r>
              <a:rPr lang="en-US" dirty="0"/>
              <a:t>Now let’s take a look at the three main pricing tiers for organizations.</a:t>
            </a:r>
          </a:p>
          <a:p>
            <a:endParaRPr lang="en-US" dirty="0"/>
          </a:p>
          <a:p>
            <a:pPr marL="171450" indent="-171450">
              <a:buFont typeface="Arial" panose="020B0604020202020204" pitchFamily="34" charset="0"/>
              <a:buChar char="•"/>
            </a:pPr>
            <a:r>
              <a:rPr lang="en-US" b="1" dirty="0"/>
              <a:t>GitHub Free for Orgs</a:t>
            </a:r>
            <a:r>
              <a:rPr lang="en-US" dirty="0"/>
              <a:t> is great for smaller teams. You get unlimited repos, 2,000 CI/CD minutes, and community support.</a:t>
            </a:r>
          </a:p>
          <a:p>
            <a:pPr marL="171450" indent="-171450">
              <a:buFont typeface="Arial" panose="020B0604020202020204" pitchFamily="34" charset="0"/>
              <a:buChar char="•"/>
            </a:pPr>
            <a:r>
              <a:rPr lang="en-US" b="1" dirty="0"/>
              <a:t>GitHub Team</a:t>
            </a:r>
            <a:r>
              <a:rPr lang="en-US" dirty="0"/>
              <a:t> adds collaborative features like code owners, enforced reviews, and email support. It’s $4 per user per month.</a:t>
            </a:r>
          </a:p>
          <a:p>
            <a:pPr marL="171450" indent="-171450">
              <a:buFont typeface="Arial" panose="020B0604020202020204" pitchFamily="34" charset="0"/>
              <a:buChar char="•"/>
            </a:pPr>
            <a:r>
              <a:rPr lang="en-US" b="1" dirty="0"/>
              <a:t>GitHub Enterprise</a:t>
            </a:r>
            <a:r>
              <a:rPr lang="en-US" dirty="0"/>
              <a:t> kicks it up a notch with features like SAML SSO, advanced auditing, GitHub Connect, and 24/7 support. This is $21 per user per month.</a:t>
            </a:r>
          </a:p>
          <a:p>
            <a:endParaRPr lang="en-US" dirty="0"/>
          </a:p>
          <a:p>
            <a:r>
              <a:rPr lang="en-US" dirty="0"/>
              <a:t>Your choice really depends on your org’s size, security needs, and support expectations. Most larger teams or regulated industries will need Enterprise.</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229F097-4FFE-0FC6-B3D7-BF35B761E83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35845DA-44AE-5EE8-0252-4E3D5F7DABB7}"/>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461713-7AB6-80D0-F7BE-822FF0FD6BD1}"/>
              </a:ext>
            </a:extLst>
          </p:cNvPr>
          <p:cNvSpPr>
            <a:spLocks noGrp="1"/>
          </p:cNvSpPr>
          <p:nvPr>
            <p:ph type="dt" idx="1"/>
          </p:nvPr>
        </p:nvSpPr>
        <p:spPr/>
        <p:txBody>
          <a:bodyPr/>
          <a:lstStyle/>
          <a:p>
            <a:fld id="{61486BA7-839C-4D2B-BD52-EF0BBA8433FD}" type="datetime8">
              <a:rPr lang="en-US" smtClean="0"/>
              <a:t>5/13/2025 8:05 AM</a:t>
            </a:fld>
            <a:endParaRPr lang="en-US" dirty="0"/>
          </a:p>
        </p:txBody>
      </p:sp>
      <p:sp>
        <p:nvSpPr>
          <p:cNvPr id="7" name="Slide Number Placeholder 6">
            <a:extLst>
              <a:ext uri="{FF2B5EF4-FFF2-40B4-BE49-F238E27FC236}">
                <a16:creationId xmlns:a16="http://schemas.microsoft.com/office/drawing/2014/main" id="{32FA517E-2E70-5620-B27B-F5C5420B2D9D}"/>
              </a:ext>
            </a:extLst>
          </p:cNvPr>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673874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Here’s where things get more flexible—</a:t>
            </a:r>
            <a:r>
              <a:rPr lang="en-US" b="1" dirty="0"/>
              <a:t>usage-based or metered billing</a:t>
            </a:r>
            <a:r>
              <a:rPr lang="en-US" dirty="0"/>
              <a:t> for GitHub Enterprise and Advanced Security licenses.</a:t>
            </a:r>
          </a:p>
          <a:p>
            <a:endParaRPr lang="en-US" dirty="0"/>
          </a:p>
          <a:p>
            <a:r>
              <a:rPr lang="en-US" dirty="0"/>
              <a:t>Instead of purchasing a fixed number of seats in advance, GitHub now charges you </a:t>
            </a:r>
            <a:r>
              <a:rPr lang="en-US" b="1" dirty="0"/>
              <a:t>only for what you use each month</a:t>
            </a:r>
            <a:r>
              <a:rPr lang="en-US" dirty="0"/>
              <a:t>.</a:t>
            </a:r>
          </a:p>
          <a:p>
            <a:endParaRPr lang="en-US" dirty="0"/>
          </a:p>
          <a:p>
            <a:r>
              <a:rPr lang="en-US" dirty="0"/>
              <a:t>Let’s say a user joins mid-month—you only pay for their time on the platform for that month. If they leave or stop using the license, that change is reflected in next month’s bill.</a:t>
            </a:r>
          </a:p>
          <a:p>
            <a:endParaRPr lang="en-US" dirty="0"/>
          </a:p>
          <a:p>
            <a:r>
              <a:rPr lang="en-US" dirty="0"/>
              <a:t>This pro-rata billing model is great for fast-growing teams or seasonal usage, where the number of active contributors can fluctuate.</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925967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Lastly, GitHub’s billing platform has leveled up.</a:t>
            </a:r>
          </a:p>
          <a:p>
            <a:endParaRPr lang="en-US" dirty="0"/>
          </a:p>
          <a:p>
            <a:pPr marL="171450" indent="-171450">
              <a:buFont typeface="Arial" panose="020B0604020202020204" pitchFamily="34" charset="0"/>
              <a:buChar char="•"/>
            </a:pPr>
            <a:r>
              <a:rPr lang="en-US" dirty="0"/>
              <a:t>You now get </a:t>
            </a:r>
            <a:r>
              <a:rPr lang="en-US" b="1" dirty="0"/>
              <a:t>granular controls</a:t>
            </a:r>
            <a:r>
              <a:rPr lang="en-US" dirty="0"/>
              <a:t> to set spending limits, so you don’t get hit with surprise bills from Actions or Packages.</a:t>
            </a:r>
          </a:p>
          <a:p>
            <a:pPr marL="171450" indent="-171450">
              <a:buFont typeface="Arial" panose="020B0604020202020204" pitchFamily="34" charset="0"/>
              <a:buChar char="•"/>
            </a:pPr>
            <a:r>
              <a:rPr lang="en-US" dirty="0"/>
              <a:t>You also have </a:t>
            </a:r>
            <a:r>
              <a:rPr lang="en-US" b="1" dirty="0"/>
              <a:t>detailed usage insights</a:t>
            </a:r>
            <a:r>
              <a:rPr lang="en-US" dirty="0"/>
              <a:t> that show how your teams are consuming GitHub products—super helpful for audits or optimizing workflows.</a:t>
            </a:r>
          </a:p>
          <a:p>
            <a:pPr marL="171450" indent="-171450">
              <a:buFont typeface="Arial" panose="020B0604020202020204" pitchFamily="34" charset="0"/>
              <a:buChar char="•"/>
            </a:pPr>
            <a:r>
              <a:rPr lang="en-US" dirty="0"/>
              <a:t>And with </a:t>
            </a:r>
            <a:r>
              <a:rPr lang="en-US" b="1" dirty="0"/>
              <a:t>automated reporting</a:t>
            </a:r>
            <a:r>
              <a:rPr lang="en-US" dirty="0"/>
              <a:t>, you can export or schedule usage reports—great for finance or department chargebacks. This makes it easier to stay aligned with your organization’s budget strategy and IT governance.</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50739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a:spcAft>
                <a:spcPts val="1200"/>
              </a:spcAft>
            </a:pPr>
            <a:r>
              <a:rPr lang="en-US" sz="1200" dirty="0">
                <a:latin typeface="Quattrocento Sans" panose="020B0502050000020003" pitchFamily="34" charset="0"/>
              </a:rPr>
              <a:t>In this unit, you'll learn how to track and manage GitHub Enterprise license usage across organizations, enterprise accounts, and server instances using the admin console, APIs, and best practices for optimizing license allocation and cost.</a:t>
            </a:r>
          </a:p>
          <a:p>
            <a:pPr>
              <a:spcAft>
                <a:spcPts val="1200"/>
              </a:spcAft>
            </a:pPr>
            <a:endParaRPr lang="en-US" sz="1200" dirty="0">
              <a:latin typeface="Quattrocento Sans" panose="020B0502050000020003" pitchFamily="34" charset="0"/>
            </a:endParaRPr>
          </a:p>
          <a:p>
            <a:pPr>
              <a:spcAft>
                <a:spcPts val="1200"/>
              </a:spcAft>
            </a:pPr>
            <a:r>
              <a:rPr lang="en-US" sz="1200" dirty="0">
                <a:latin typeface="Quattrocento Sans" panose="020B0502050000020003" pitchFamily="34" charset="0"/>
              </a:rPr>
              <a:t>As a </a:t>
            </a:r>
            <a:r>
              <a:rPr lang="en-US" sz="1200" b="1" dirty="0">
                <a:latin typeface="Quattrocento Sans" panose="020B0502050000020003" pitchFamily="34" charset="0"/>
              </a:rPr>
              <a:t>GitHub Enterprise administrator</a:t>
            </a:r>
            <a:r>
              <a:rPr lang="en-US" sz="1200" dirty="0">
                <a:latin typeface="Quattrocento Sans" panose="020B0502050000020003" pitchFamily="34" charset="0"/>
              </a:rPr>
              <a:t>, tracking </a:t>
            </a:r>
            <a:r>
              <a:rPr lang="en-US" sz="1200" b="1" dirty="0">
                <a:latin typeface="Quattrocento Sans" panose="020B0502050000020003" pitchFamily="34" charset="0"/>
              </a:rPr>
              <a:t>license usage </a:t>
            </a:r>
            <a:r>
              <a:rPr lang="en-US" sz="1200" dirty="0">
                <a:latin typeface="Quattrocento Sans" panose="020B0502050000020003" pitchFamily="34" charset="0"/>
              </a:rPr>
              <a:t>is crucial for managing costs, optimizing resources, and ensuring compliance. GitHub provides various methods for obtaining license statistics at </a:t>
            </a:r>
            <a:r>
              <a:rPr lang="en-US" sz="1200" b="1" dirty="0">
                <a:latin typeface="Quattrocento Sans" panose="020B0502050000020003" pitchFamily="34" charset="0"/>
              </a:rPr>
              <a:t>organization, enterprise, and instance levels.</a:t>
            </a:r>
          </a:p>
          <a:p>
            <a:pPr marL="0" lvl="0" indent="0">
              <a:buFont typeface="+mj-lt"/>
              <a:buNone/>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918461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When you need to see how many licenses are being used by a single organization, the GHEC Admin Console is the fastest way. </a:t>
            </a:r>
          </a:p>
          <a:p>
            <a:pPr marL="171450" indent="-171450">
              <a:buFont typeface="Arial" panose="020B0604020202020204" pitchFamily="34" charset="0"/>
              <a:buChar char="•"/>
            </a:pPr>
            <a:r>
              <a:rPr lang="en-US" dirty="0"/>
              <a:t>Just head to Settings &gt; Billing &amp; Plans, and you’ll see total seats, active users, and available licenses.</a:t>
            </a:r>
          </a:p>
          <a:p>
            <a:endParaRPr lang="en-US" dirty="0"/>
          </a:p>
          <a:p>
            <a:r>
              <a:rPr lang="en-US" dirty="0"/>
              <a:t>If you’re looking for more programmatic access—for example, to automate monitoring or create custom dashboards—you can use the </a:t>
            </a:r>
            <a:r>
              <a:rPr lang="en-US" dirty="0" err="1"/>
              <a:t>GraphQL</a:t>
            </a:r>
            <a:r>
              <a:rPr lang="en-US" dirty="0"/>
              <a:t> API. </a:t>
            </a:r>
          </a:p>
          <a:p>
            <a:pPr marL="171450" indent="-171450">
              <a:buFont typeface="Arial" panose="020B0604020202020204" pitchFamily="34" charset="0"/>
              <a:buChar char="•"/>
            </a:pPr>
            <a:r>
              <a:rPr lang="en-US" dirty="0"/>
              <a:t>Just plug in the name of the organization, and you’ll get back license usage stats like </a:t>
            </a:r>
            <a:r>
              <a:rPr lang="en-US" dirty="0" err="1"/>
              <a:t>totalSeats</a:t>
            </a:r>
            <a:r>
              <a:rPr lang="en-US" dirty="0"/>
              <a:t>, </a:t>
            </a:r>
            <a:r>
              <a:rPr lang="en-US" dirty="0" err="1"/>
              <a:t>seatsUsed</a:t>
            </a:r>
            <a:r>
              <a:rPr lang="en-US" dirty="0"/>
              <a:t>, and </a:t>
            </a:r>
            <a:r>
              <a:rPr lang="en-US" dirty="0" err="1"/>
              <a:t>seatsAvailable</a:t>
            </a:r>
            <a:r>
              <a:rPr lang="en-US" dirty="0"/>
              <a:t>. This is helpful for automating monthly reporting or building your own admin interface.</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28488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mj-lt"/>
              <a:buNone/>
            </a:pPr>
            <a:r>
              <a:rPr lang="en-US" b="1" dirty="0"/>
              <a:t>Title: </a:t>
            </a:r>
            <a:r>
              <a:rPr lang="en-US" dirty="0">
                <a:latin typeface="Quattrocento Sans" panose="020B0502050000020003" pitchFamily="34" charset="0"/>
              </a:rPr>
              <a:t>Module 3: Introduction to GitHub's products</a:t>
            </a:r>
          </a:p>
          <a:p>
            <a:pPr marL="0" indent="0" algn="l">
              <a:buFont typeface="+mj-lt"/>
              <a:buNone/>
            </a:pPr>
            <a:r>
              <a:rPr lang="en-US" b="1" dirty="0"/>
              <a:t>Learning Objectives:</a:t>
            </a:r>
          </a:p>
          <a:p>
            <a:pPr marL="0" indent="0" algn="l">
              <a:buFont typeface="+mj-lt"/>
              <a:buNone/>
            </a:pPr>
            <a:r>
              <a:rPr lang="en-US" dirty="0"/>
              <a:t>By the end of this unit, you'll be able to:</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Define the difference between the different types of GitHub accounts: Personal, Organization, and Enterprise.</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Explain each GitHub plan: GitHub Free for personal accounts and organizations, GitHub Pro for personal accounts, GitHub Team, and GitHub Enterprise.</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Distinguish the features associated with accessing GitHub on GitHub Mobile and GitHub Desktop.</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Describe a brief overview of GitHub billing and payments.</a:t>
            </a:r>
            <a:endParaRPr lang="en-US" dirty="0"/>
          </a:p>
          <a:p>
            <a:pPr marL="0" indent="0" algn="l">
              <a:buFont typeface="+mj-lt"/>
              <a:buNone/>
            </a:pPr>
            <a:endParaRPr lang="en-US" b="1" dirty="0"/>
          </a:p>
          <a:p>
            <a:pPr marL="0" indent="0" algn="l">
              <a:buFont typeface="+mj-lt"/>
              <a:buNone/>
            </a:pPr>
            <a:r>
              <a:rPr lang="en-US" b="1" dirty="0"/>
              <a:t>Module Units</a:t>
            </a:r>
          </a:p>
          <a:p>
            <a:pPr marL="171450" indent="-171450" algn="l">
              <a:buFont typeface="Arial" panose="020B0604020202020204" pitchFamily="34" charset="0"/>
              <a:buChar char="•"/>
            </a:pPr>
            <a:r>
              <a:rPr lang="en-US" b="0" i="0" u="sng" dirty="0">
                <a:solidFill>
                  <a:srgbClr val="161616"/>
                </a:solidFill>
                <a:effectLst/>
                <a:highlight>
                  <a:srgbClr val="FFFFFF"/>
                </a:highlight>
                <a:latin typeface="Segoe UI" panose="020B0502040204020203" pitchFamily="34" charset="0"/>
                <a:hlinkClick r:id="rId3"/>
              </a:rPr>
              <a:t>Introduction</a:t>
            </a:r>
            <a:r>
              <a:rPr lang="en-US" b="0" i="0" dirty="0">
                <a:solidFill>
                  <a:srgbClr val="161616"/>
                </a:solidFill>
                <a:effectLst/>
                <a:highlight>
                  <a:srgbClr val="FFFFFF"/>
                </a:highlight>
                <a:latin typeface="Segoe UI" panose="020B0502040204020203" pitchFamily="34" charset="0"/>
              </a:rPr>
              <a:t>1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4"/>
              </a:rPr>
              <a:t>GitHub accounts and plans</a:t>
            </a:r>
            <a:r>
              <a:rPr lang="en-US" b="0" i="0" dirty="0">
                <a:solidFill>
                  <a:srgbClr val="161616"/>
                </a:solidFill>
                <a:effectLst/>
                <a:highlight>
                  <a:srgbClr val="FFFFFF"/>
                </a:highlight>
                <a:latin typeface="Segoe UI" panose="020B0502040204020203" pitchFamily="34" charset="0"/>
              </a:rPr>
              <a:t>10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5"/>
              </a:rPr>
              <a:t>GitHub Mobile and GitHub Desktop</a:t>
            </a:r>
            <a:r>
              <a:rPr lang="en-US" b="0" i="0" dirty="0">
                <a:solidFill>
                  <a:srgbClr val="161616"/>
                </a:solidFill>
                <a:effectLst/>
                <a:highlight>
                  <a:srgbClr val="FFFFFF"/>
                </a:highlight>
                <a:latin typeface="Segoe UI" panose="020B0502040204020203" pitchFamily="34" charset="0"/>
              </a:rPr>
              <a:t>4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6"/>
              </a:rPr>
              <a:t>GitHub billing</a:t>
            </a:r>
            <a:r>
              <a:rPr lang="en-US" b="0" i="0" dirty="0">
                <a:solidFill>
                  <a:srgbClr val="161616"/>
                </a:solidFill>
                <a:effectLst/>
                <a:highlight>
                  <a:srgbClr val="FFFFFF"/>
                </a:highlight>
                <a:latin typeface="Segoe UI" panose="020B0502040204020203" pitchFamily="34" charset="0"/>
              </a:rPr>
              <a:t>3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7"/>
              </a:rPr>
              <a:t>License Usage Stats</a:t>
            </a:r>
            <a:r>
              <a:rPr lang="en-US" b="0" i="0" dirty="0">
                <a:solidFill>
                  <a:srgbClr val="161616"/>
                </a:solidFill>
                <a:effectLst/>
                <a:highlight>
                  <a:srgbClr val="FFFFFF"/>
                </a:highlight>
                <a:latin typeface="Segoe UI" panose="020B0502040204020203" pitchFamily="34" charset="0"/>
              </a:rPr>
              <a:t>3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8"/>
              </a:rPr>
              <a:t>License Usage Stats in Machine and Peripheral Devices</a:t>
            </a:r>
            <a:r>
              <a:rPr lang="en-US" b="0" i="0" dirty="0">
                <a:solidFill>
                  <a:srgbClr val="161616"/>
                </a:solidFill>
                <a:effectLst/>
                <a:highlight>
                  <a:srgbClr val="FFFFFF"/>
                </a:highlight>
                <a:latin typeface="Segoe UI" panose="020B0502040204020203" pitchFamily="34" charset="0"/>
              </a:rPr>
              <a:t>3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9"/>
              </a:rPr>
              <a:t>Metered Usage Reports</a:t>
            </a:r>
            <a:r>
              <a:rPr lang="en-US" b="0" i="0" dirty="0">
                <a:solidFill>
                  <a:srgbClr val="161616"/>
                </a:solidFill>
                <a:effectLst/>
                <a:highlight>
                  <a:srgbClr val="FFFFFF"/>
                </a:highlight>
                <a:latin typeface="Segoe UI" panose="020B0502040204020203" pitchFamily="34" charset="0"/>
              </a:rPr>
              <a:t>3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10"/>
              </a:rPr>
              <a:t>Module assessment</a:t>
            </a:r>
            <a:r>
              <a:rPr lang="en-US" b="0" i="0" dirty="0">
                <a:solidFill>
                  <a:srgbClr val="161616"/>
                </a:solidFill>
                <a:effectLst/>
                <a:highlight>
                  <a:srgbClr val="FFFFFF"/>
                </a:highlight>
                <a:latin typeface="Segoe UI" panose="020B0502040204020203" pitchFamily="34" charset="0"/>
              </a:rPr>
              <a:t>4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11"/>
              </a:rPr>
              <a:t>Summary</a:t>
            </a:r>
            <a:r>
              <a:rPr lang="en-US" b="0" i="0" dirty="0">
                <a:solidFill>
                  <a:srgbClr val="161616"/>
                </a:solidFill>
                <a:effectLst/>
                <a:highlight>
                  <a:srgbClr val="FFFFFF"/>
                </a:highlight>
                <a:latin typeface="Segoe UI" panose="020B0502040204020203" pitchFamily="34" charset="0"/>
              </a:rPr>
              <a:t>1 min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Things get more complex when your enterprise has multiple GitHub organizations. Fortunately, GitHub provides a centralized view. </a:t>
            </a:r>
          </a:p>
          <a:p>
            <a:pPr marL="171450" indent="-171450">
              <a:buFont typeface="Arial" panose="020B0604020202020204" pitchFamily="34" charset="0"/>
              <a:buChar char="•"/>
            </a:pPr>
            <a:r>
              <a:rPr lang="en-US" dirty="0"/>
              <a:t>Navigate to the enterprise settings, then go to Billing &gt; License Usage to see a breakdown for each org.</a:t>
            </a:r>
          </a:p>
          <a:p>
            <a:endParaRPr lang="en-US" dirty="0"/>
          </a:p>
          <a:p>
            <a:r>
              <a:rPr lang="en-US" dirty="0"/>
              <a:t>For automation or analytics tools, there’s also a </a:t>
            </a:r>
            <a:r>
              <a:rPr lang="en-US" dirty="0" err="1"/>
              <a:t>GraphQL</a:t>
            </a:r>
            <a:r>
              <a:rPr lang="en-US" dirty="0"/>
              <a:t> query you can use to pull </a:t>
            </a:r>
            <a:r>
              <a:rPr lang="en-US" dirty="0" err="1"/>
              <a:t>billingInfo</a:t>
            </a:r>
            <a:r>
              <a:rPr lang="en-US" dirty="0"/>
              <a:t> for all organizations under your enterprise. </a:t>
            </a:r>
          </a:p>
          <a:p>
            <a:endParaRPr lang="en-US" dirty="0"/>
          </a:p>
          <a:p>
            <a:r>
              <a:rPr lang="en-US" dirty="0"/>
              <a:t>This is incredibly useful for cost forecasting or identifying orgs that may be over or under-utilizing their licenses.</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08686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Whether you're using GitHub Enterprise Cloud or Server, tracking licenses at the enterprise level is key. </a:t>
            </a:r>
          </a:p>
          <a:p>
            <a:endParaRPr lang="en-US" dirty="0"/>
          </a:p>
          <a:p>
            <a:r>
              <a:rPr lang="en-US" dirty="0"/>
              <a:t>In GHES, you can log in to the Admin Console and review license stats like active users, total licenses, and trends over time.</a:t>
            </a:r>
          </a:p>
          <a:p>
            <a:endParaRPr lang="en-US" dirty="0"/>
          </a:p>
          <a:p>
            <a:r>
              <a:rPr lang="en-US" dirty="0"/>
              <a:t>You can also use the REST API for programmatic access. </a:t>
            </a:r>
          </a:p>
          <a:p>
            <a:endParaRPr lang="en-US" dirty="0"/>
          </a:p>
          <a:p>
            <a:r>
              <a:rPr lang="en-US" dirty="0"/>
              <a:t>It provides real-time data about total and used licenses, so you can tie this into your internal license dashboards. </a:t>
            </a:r>
          </a:p>
          <a:p>
            <a:endParaRPr lang="en-US" dirty="0"/>
          </a:p>
          <a:p>
            <a:r>
              <a:rPr lang="en-US" dirty="0"/>
              <a:t>This is especially important if you're managing renewals, budgeting, or chargebacks.</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962253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For enterprises with multiple GHES instances, tracking usage across them all might sound like a nightmare—but GitHub makes it easier with the Metrics API. </a:t>
            </a:r>
          </a:p>
          <a:p>
            <a:endParaRPr lang="en-US" dirty="0"/>
          </a:p>
          <a:p>
            <a:r>
              <a:rPr lang="en-US" dirty="0"/>
              <a:t>This lets you gather enterprise-wide usage data and view consumption per region or instance.</a:t>
            </a:r>
          </a:p>
          <a:p>
            <a:endParaRPr lang="en-US" dirty="0"/>
          </a:p>
          <a:p>
            <a:r>
              <a:rPr lang="en-US" dirty="0"/>
              <a:t>Use this to identify where demand is highest, where you might be overprovisioned, or where you may need to scale up.</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024286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r>
              <a:rPr lang="en-US" dirty="0"/>
              <a:t>Let’s wrap up with some best practices. </a:t>
            </a:r>
          </a:p>
          <a:p>
            <a:pPr marL="171450" indent="-171450">
              <a:buFont typeface="Arial" panose="020B0604020202020204" pitchFamily="34" charset="0"/>
              <a:buChar char="•"/>
            </a:pPr>
            <a:r>
              <a:rPr lang="en-US" dirty="0"/>
              <a:t>First, automate monitoring—whether using the </a:t>
            </a:r>
            <a:r>
              <a:rPr lang="en-US" dirty="0" err="1"/>
              <a:t>GraphQL</a:t>
            </a:r>
            <a:r>
              <a:rPr lang="en-US" dirty="0"/>
              <a:t> or REST APIs—so you're not doing everything manually.</a:t>
            </a:r>
          </a:p>
          <a:p>
            <a:pPr marL="171450" indent="-171450">
              <a:buFont typeface="Arial" panose="020B0604020202020204" pitchFamily="34" charset="0"/>
              <a:buChar char="•"/>
            </a:pPr>
            <a:r>
              <a:rPr lang="en-US" dirty="0"/>
              <a:t>Next, reclaim unused seats. Inactive users or people who’ve moved teams might still be holding onto licenses.</a:t>
            </a:r>
          </a:p>
          <a:p>
            <a:pPr marL="171450" indent="-171450">
              <a:buFont typeface="Arial" panose="020B0604020202020204" pitchFamily="34" charset="0"/>
              <a:buChar char="•"/>
            </a:pPr>
            <a:r>
              <a:rPr lang="en-US" dirty="0"/>
              <a:t>If you're eligible for usage-based billing, enable it. That way, you only pay for what you use.</a:t>
            </a:r>
          </a:p>
          <a:p>
            <a:pPr marL="171450" indent="-171450">
              <a:buFont typeface="Arial" panose="020B0604020202020204" pitchFamily="34" charset="0"/>
              <a:buChar char="•"/>
            </a:pPr>
            <a:r>
              <a:rPr lang="en-US" dirty="0"/>
              <a:t>And don’t forget regular audits—monthly or quarterly reviews can save a lot of money and help align license use with your actual needs.</a:t>
            </a:r>
          </a:p>
          <a:p>
            <a:pPr algn="l"/>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8:05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415716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We’re diving into a topic that has a huge impact on both security and budgeting in GitHub Enterprise: license usage tracking—specifically for machine accounts and peripheral services. </a:t>
            </a:r>
          </a:p>
          <a:p>
            <a:endParaRPr lang="en-US" dirty="0"/>
          </a:p>
          <a:p>
            <a:r>
              <a:rPr lang="en-US" dirty="0"/>
              <a:t>These automated users and third-party tools often fly under the radar but can silently consume valuable licenses and rack up costs.</a:t>
            </a:r>
          </a:p>
          <a:p>
            <a:endParaRPr lang="en-US" dirty="0"/>
          </a:p>
          <a:p>
            <a:r>
              <a:rPr lang="en-US" dirty="0"/>
              <a:t>In this session, we’ll walk through how to identify where those licenses are going, how to manage them effectively, and the best practices for reducing unnecessary overhead—all while maintaining strong security controls. </a:t>
            </a:r>
          </a:p>
          <a:p>
            <a:endParaRPr lang="en-US" dirty="0"/>
          </a:p>
          <a:p>
            <a:r>
              <a:rPr lang="en-US" dirty="0"/>
              <a:t>Let’s start by understanding what these accounts and services really are.</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120981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First, let’s define what we’re dealing with. </a:t>
            </a:r>
          </a:p>
          <a:p>
            <a:endParaRPr lang="en-US" dirty="0"/>
          </a:p>
          <a:p>
            <a:pPr marL="171450" indent="-171450">
              <a:buFont typeface="Arial" panose="020B0604020202020204" pitchFamily="34" charset="0"/>
              <a:buChar char="•"/>
            </a:pPr>
            <a:r>
              <a:rPr lang="en-US" dirty="0"/>
              <a:t>Machine accounts are non-human users—think bots, CI/CD tools, or integration scripts. </a:t>
            </a:r>
          </a:p>
          <a:p>
            <a:pPr marL="628650" lvl="1" indent="-171450">
              <a:buFont typeface="Arial" panose="020B0604020202020204" pitchFamily="34" charset="0"/>
              <a:buChar char="•"/>
            </a:pPr>
            <a:r>
              <a:rPr lang="en-US" dirty="0"/>
              <a:t>These act just like users, but behind the scenes, and they consume GitHub licenses.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Peripheral services are anything that connects to GitHub via API or webhook—security scanners, CI/CD tools, even project management systems like Jira. </a:t>
            </a:r>
          </a:p>
          <a:p>
            <a:pPr marL="628650" lvl="1" indent="-171450">
              <a:buFont typeface="Arial" panose="020B0604020202020204" pitchFamily="34" charset="0"/>
              <a:buChar char="•"/>
            </a:pPr>
            <a:r>
              <a:rPr lang="en-US" dirty="0"/>
              <a:t>These may or may not consume licenses, depending on how they authenticate and interact.</a:t>
            </a:r>
          </a:p>
          <a:p>
            <a:endParaRPr lang="en-US" dirty="0"/>
          </a:p>
          <a:p>
            <a:r>
              <a:rPr lang="en-US" dirty="0"/>
              <a:t>It’s critical to track them because they can easily bloat license usage or pose a security risk if left unmonitored.</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195601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Now that we know what machine accounts are, how do we track them?</a:t>
            </a:r>
          </a:p>
          <a:p>
            <a:endParaRPr lang="en-US" dirty="0"/>
          </a:p>
          <a:p>
            <a:pPr marL="171450" indent="-171450">
              <a:buFont typeface="Arial" panose="020B0604020202020204" pitchFamily="34" charset="0"/>
              <a:buChar char="•"/>
            </a:pPr>
            <a:r>
              <a:rPr lang="en-US" dirty="0"/>
              <a:t>Option one is through the GitHub Admin Console. If available, you’ll find a machine account section under Billing &amp; License Management—this shows active machine accounts and their last active date.</a:t>
            </a:r>
          </a:p>
          <a:p>
            <a:pPr marL="171450" indent="-171450">
              <a:buFont typeface="Arial" panose="020B0604020202020204" pitchFamily="34" charset="0"/>
              <a:buChar char="•"/>
            </a:pPr>
            <a:r>
              <a:rPr lang="en-US" dirty="0"/>
              <a:t>For a deeper look, you can use the </a:t>
            </a:r>
            <a:r>
              <a:rPr lang="en-US" dirty="0" err="1"/>
              <a:t>GraphQL</a:t>
            </a:r>
            <a:r>
              <a:rPr lang="en-US" dirty="0"/>
              <a:t> API. This lets you query the enterprise structure, see which machine accounts exist, when they were created, and when they were last used.</a:t>
            </a:r>
          </a:p>
          <a:p>
            <a:endParaRPr lang="en-US" dirty="0"/>
          </a:p>
          <a:p>
            <a:r>
              <a:rPr lang="en-US" dirty="0"/>
              <a:t>Why is this important? Because unused machine accounts still cost money and might still have access to sensitive data. Pruning these can cut costs and boost security.</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133897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Peripheral services don’t show up in a 'users list,' so we have to get creative.</a:t>
            </a:r>
          </a:p>
          <a:p>
            <a:endParaRPr lang="en-US" dirty="0"/>
          </a:p>
          <a:p>
            <a:r>
              <a:rPr lang="en-US" dirty="0"/>
              <a:t>Start by reviewing GitHub Actions and runner metrics—this tells you how many minutes you’re using for GitHub-hosted or self-hosted runners. If you’re paying for CI/CD time, this is essential insight.</a:t>
            </a:r>
          </a:p>
          <a:p>
            <a:endParaRPr lang="en-US" dirty="0"/>
          </a:p>
          <a:p>
            <a:r>
              <a:rPr lang="en-US" dirty="0"/>
              <a:t>For self-hosted runners, the REST API provides a list of all runners connected to your enterprise. Use it to spot idle or misconfigured agents.</a:t>
            </a:r>
          </a:p>
          <a:p>
            <a:endParaRPr lang="en-US" dirty="0"/>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519679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Then there’s API tracking. The audit log API can help detect tools that are making API calls—maybe they were set up years ago and never turned off. </a:t>
            </a:r>
          </a:p>
          <a:p>
            <a:endParaRPr lang="en-US" dirty="0"/>
          </a:p>
          <a:p>
            <a:r>
              <a:rPr lang="en-US" dirty="0"/>
              <a:t>This is a great way to catch forgotten integrations that may still have access.</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149728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r>
              <a:rPr lang="en-US" dirty="0"/>
              <a:t>Let’s talk about tightening things up.</a:t>
            </a:r>
          </a:p>
          <a:p>
            <a:endParaRPr lang="en-US" dirty="0"/>
          </a:p>
          <a:p>
            <a:pPr marL="171450" indent="-171450">
              <a:buFont typeface="Arial" panose="020B0604020202020204" pitchFamily="34" charset="0"/>
              <a:buChar char="•"/>
            </a:pPr>
            <a:r>
              <a:rPr lang="en-US" b="1" dirty="0"/>
              <a:t>Audit regularly:</a:t>
            </a:r>
            <a:r>
              <a:rPr lang="en-US" dirty="0"/>
              <a:t> Go through your list of machine accounts quarterly. If it hasn’t been active in 3–6 months and isn’t critical, disable it.</a:t>
            </a:r>
          </a:p>
          <a:p>
            <a:pPr marL="171450" indent="-171450">
              <a:buFont typeface="Arial" panose="020B0604020202020204" pitchFamily="34" charset="0"/>
              <a:buChar char="•"/>
            </a:pPr>
            <a:r>
              <a:rPr lang="en-US" b="1" dirty="0"/>
              <a:t>Monitor API usage:</a:t>
            </a:r>
            <a:r>
              <a:rPr lang="en-US" dirty="0"/>
              <a:t> Watch for spikes or excessive calls from third-party tools. Are they still in use? Still needed?</a:t>
            </a:r>
          </a:p>
          <a:p>
            <a:pPr marL="171450" indent="-171450">
              <a:buFont typeface="Arial" panose="020B0604020202020204" pitchFamily="34" charset="0"/>
              <a:buChar char="•"/>
            </a:pPr>
            <a:r>
              <a:rPr lang="en-US" b="1" dirty="0"/>
              <a:t>Optimize runner use:</a:t>
            </a:r>
            <a:r>
              <a:rPr lang="en-US" dirty="0"/>
              <a:t> Are your self-hosted runners busy, or are they just sitting there? Either scale them down or reconfigure them.</a:t>
            </a:r>
          </a:p>
          <a:p>
            <a:pPr marL="171450" indent="-171450">
              <a:buFont typeface="Arial" panose="020B0604020202020204" pitchFamily="34" charset="0"/>
              <a:buChar char="•"/>
            </a:pPr>
            <a:r>
              <a:rPr lang="en-US" b="1" dirty="0"/>
              <a:t>Restrict permissions:</a:t>
            </a:r>
            <a:r>
              <a:rPr lang="en-US" dirty="0"/>
              <a:t> Machine accounts shouldn’t have more access than they need. Least privilege is the name of the game.</a:t>
            </a:r>
          </a:p>
          <a:p>
            <a:endParaRPr lang="en-US" dirty="0"/>
          </a:p>
          <a:p>
            <a:r>
              <a:rPr lang="en-US" dirty="0"/>
              <a:t>This isn’t just about saving money. It’s about reducing your attack surface and staying compliant.</a:t>
            </a:r>
          </a:p>
          <a:p>
            <a:pPr algn="l"/>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8:05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432595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Whether you’re just starting to learn code, building features at a fast-moving startup, or steering a Fortune 500 technology strategy, GitHub provides the tools you need to build, scale, and deliver secure software. </a:t>
            </a:r>
          </a:p>
          <a:p>
            <a:endParaRPr lang="en-US" dirty="0"/>
          </a:p>
          <a:p>
            <a:r>
              <a:rPr lang="en-US" dirty="0"/>
              <a:t>But with multiple account types and plans available, it can be hard to know which option best fits your team and your goals. In this module, we’ll demystify GitHub’s account offerings—from personal profiles to organization and enterprise tiers—and show you how to choose the right plan for your specific needs.</a:t>
            </a:r>
          </a:p>
          <a:p>
            <a:endParaRPr lang="en-US" dirty="0">
              <a:highlight>
                <a:srgbClr val="FFFF00"/>
              </a:highlight>
            </a:endParaRPr>
          </a:p>
          <a:p>
            <a:r>
              <a:rPr lang="en-US" dirty="0"/>
              <a:t>By the end of this session, you’ll be able to clearly distinguish between GitHub’s three account types—Personal, Organization, and Enterprise—and understand which features come with each plan, including GitHub Free, Pro, Team, and Enterprise. </a:t>
            </a:r>
          </a:p>
          <a:p>
            <a:endParaRPr lang="en-US" dirty="0"/>
          </a:p>
          <a:p>
            <a:r>
              <a:rPr lang="en-US" dirty="0"/>
              <a:t>You’ll also learn how GitHub Desktop and GitHub Mobile extend the platform to your local machine and smartphone, and get a high-level overview of how billing and payments work. </a:t>
            </a:r>
          </a:p>
          <a:p>
            <a:endParaRPr lang="en-US" dirty="0"/>
          </a:p>
          <a:p>
            <a:r>
              <a:rPr lang="en-US" dirty="0"/>
              <a:t>Armed with this knowledge, you’ll confidently select and manage the GitHub plan that aligns with your workflow and budget.</a:t>
            </a:r>
            <a:endParaRPr lang="en-US" dirty="0">
              <a:highlight>
                <a:srgbClr val="FFFF00"/>
              </a:highlight>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506866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We’re diving into a topic that’s not always glamorous—but it’s incredibly important: </a:t>
            </a:r>
            <a:r>
              <a:rPr lang="en-US" b="1" dirty="0"/>
              <a:t>billing and usage tracking</a:t>
            </a:r>
            <a:r>
              <a:rPr lang="en-US" dirty="0"/>
              <a:t> for GitHub’s metered products.</a:t>
            </a:r>
          </a:p>
          <a:p>
            <a:endParaRPr lang="en-US" dirty="0"/>
          </a:p>
          <a:p>
            <a:r>
              <a:rPr lang="en-US" dirty="0"/>
              <a:t>If you're managing a GitHub Enterprise environment, you're probably already familiar with how powerful these tools are—GitHub Actions for CI/CD, Packages for artifact management, Advanced Security for keeping code safe, and more. But every time these tools are used, they generate costs. And as your organization scales, those costs can add up quickly if they aren’t tracked and optimized.</a:t>
            </a:r>
          </a:p>
          <a:p>
            <a:endParaRPr lang="en-US" dirty="0"/>
          </a:p>
          <a:p>
            <a:r>
              <a:rPr lang="en-US" dirty="0"/>
              <a:t>This module is all about giving you visibility and control. We’ll walk through how to read GitHub’s billing reports, where to find key usage metrics, and—most importantly—how to make smart decisions to avoid overages and waste.</a:t>
            </a:r>
          </a:p>
          <a:p>
            <a:endParaRPr lang="en-US" dirty="0"/>
          </a:p>
          <a:p>
            <a:r>
              <a:rPr lang="en-US" dirty="0"/>
              <a:t>By the end of this, you’ll have a solid handle on how GitHub charges for things like runner minutes, package storage, Copilot users, and Advanced Security. And we’ll look at some strategies that can help you stretch your budget without sacrificing functionality.</a:t>
            </a:r>
          </a:p>
          <a:p>
            <a:endParaRPr lang="en-US" dirty="0"/>
          </a:p>
          <a:p>
            <a:r>
              <a:rPr lang="en-US" dirty="0"/>
              <a:t>Let’s get into it.</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70986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Let’s start with GitHub Actions. </a:t>
            </a:r>
          </a:p>
          <a:p>
            <a:endParaRPr lang="en-US" dirty="0"/>
          </a:p>
          <a:p>
            <a:r>
              <a:rPr lang="en-US" dirty="0"/>
              <a:t>This is GitHub’s CI/CD automation tool, and usage is metered based on the number of minutes workflows run. </a:t>
            </a:r>
          </a:p>
          <a:p>
            <a:endParaRPr lang="en-US" dirty="0"/>
          </a:p>
          <a:p>
            <a:r>
              <a:rPr lang="en-US" dirty="0"/>
              <a:t>The key thing here is that pricing differs depending on the type of repo—public or private—and also by runner type.</a:t>
            </a:r>
          </a:p>
          <a:p>
            <a:endParaRPr lang="en-US" dirty="0"/>
          </a:p>
          <a:p>
            <a:r>
              <a:rPr lang="en-US" dirty="0"/>
              <a:t>For example, public repos get unlimited minutes, but private ones get a limited amount depending on your plan. </a:t>
            </a:r>
          </a:p>
          <a:p>
            <a:endParaRPr lang="en-US" dirty="0"/>
          </a:p>
          <a:p>
            <a:r>
              <a:rPr lang="en-US" dirty="0"/>
              <a:t>And the cost per minute varies: Linux is cheapest, macOS is most expensive. That’s where optimization comes in.</a:t>
            </a:r>
          </a:p>
          <a:p>
            <a:endParaRPr lang="en-US" dirty="0"/>
          </a:p>
          <a:p>
            <a:r>
              <a:rPr lang="en-US" dirty="0"/>
              <a:t>Encourage teams to use self-hosted runners if they’re running high-volume workflows, and make sure workflows are efficient—use caching, reduce redundant steps, and only trigger builds when necessary.</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625733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GitHub Packages stores things like container images and artifacts. </a:t>
            </a:r>
          </a:p>
          <a:p>
            <a:endParaRPr lang="en-US" dirty="0"/>
          </a:p>
          <a:p>
            <a:r>
              <a:rPr lang="en-US" dirty="0"/>
              <a:t>Billing is based on two things: storage and bandwidth. </a:t>
            </a:r>
          </a:p>
          <a:p>
            <a:endParaRPr lang="en-US" dirty="0"/>
          </a:p>
          <a:p>
            <a:r>
              <a:rPr lang="en-US" dirty="0"/>
              <a:t>While public repos are free, private ones get limited free usage, and anything beyond that is billed.</a:t>
            </a:r>
          </a:p>
          <a:p>
            <a:endParaRPr lang="en-US" dirty="0"/>
          </a:p>
          <a:p>
            <a:r>
              <a:rPr lang="en-US" dirty="0"/>
              <a:t>You can help reduce costs by deleting outdated packages, compressing what you store, and setting up retention policies. </a:t>
            </a:r>
          </a:p>
          <a:p>
            <a:endParaRPr lang="en-US" dirty="0"/>
          </a:p>
          <a:p>
            <a:r>
              <a:rPr lang="en-US" dirty="0"/>
              <a:t>Also, centralizing frequently accessed assets in a shared registry can help avoid duplication.</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427914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Enterprise license billing is straightforward: one license per active user. </a:t>
            </a:r>
          </a:p>
          <a:p>
            <a:endParaRPr lang="en-US" dirty="0"/>
          </a:p>
          <a:p>
            <a:r>
              <a:rPr lang="en-US" dirty="0"/>
              <a:t>You’ll find usage reports in your enterprise settings under billing. </a:t>
            </a:r>
          </a:p>
          <a:p>
            <a:endParaRPr lang="en-US" dirty="0"/>
          </a:p>
          <a:p>
            <a:r>
              <a:rPr lang="en-US" dirty="0"/>
              <a:t>It’s important to monitor which users are actively accessing private repos because each one consumes a license.</a:t>
            </a:r>
          </a:p>
          <a:p>
            <a:endParaRPr lang="en-US" dirty="0"/>
          </a:p>
          <a:p>
            <a:r>
              <a:rPr lang="en-US" dirty="0"/>
              <a:t>If someone leaves the org or no longer needs access, remove them to free up that license. </a:t>
            </a:r>
          </a:p>
          <a:p>
            <a:endParaRPr lang="en-US" dirty="0"/>
          </a:p>
          <a:p>
            <a:r>
              <a:rPr lang="en-US" dirty="0"/>
              <a:t>And if you're using SCIM or SSO, automate that provisioning and deprovisioning to keep things clean.</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3573931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GHAS is powerful, but it comes at a cost—it’s billed per unique committer each month. </a:t>
            </a:r>
          </a:p>
          <a:p>
            <a:endParaRPr lang="en-US" dirty="0"/>
          </a:p>
          <a:p>
            <a:r>
              <a:rPr lang="en-US" dirty="0"/>
              <a:t>Even if someone contributes to multiple repos, they only count once.</a:t>
            </a:r>
          </a:p>
          <a:p>
            <a:endParaRPr lang="en-US" dirty="0"/>
          </a:p>
          <a:p>
            <a:r>
              <a:rPr lang="en-US" dirty="0"/>
              <a:t>To optimize this, limit GHAS to repos that actually need that level of protection. </a:t>
            </a:r>
          </a:p>
          <a:p>
            <a:endParaRPr lang="en-US" dirty="0"/>
          </a:p>
          <a:p>
            <a:r>
              <a:rPr lang="en-US" dirty="0"/>
              <a:t>You can also use branch protection rules to control when scans happen—like only scanning on push to the main branch rather than on every feature branch.</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779696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Copilot is GitHub’s AI assistant, and it's priced per user. As an admin, you can track usage and billing under the Copilot section in your billing settings.</a:t>
            </a:r>
          </a:p>
          <a:p>
            <a:endParaRPr lang="en-US" dirty="0"/>
          </a:p>
          <a:p>
            <a:r>
              <a:rPr lang="en-US" dirty="0"/>
              <a:t>Best practice here is to regularly check if users are actively using it. If not, disable it for them. It’s a great tool—but it’s not for everyone or every project.</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008268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LFS is designed for storing large binaries—videos, datasets, things you don’t want bloating your Git repo. </a:t>
            </a:r>
          </a:p>
          <a:p>
            <a:endParaRPr lang="en-US" dirty="0"/>
          </a:p>
          <a:p>
            <a:r>
              <a:rPr lang="en-US" dirty="0"/>
              <a:t>You get 1GB of storage and bandwidth per repo for free, but beyond that, you pay.</a:t>
            </a:r>
          </a:p>
          <a:p>
            <a:endParaRPr lang="en-US" dirty="0"/>
          </a:p>
          <a:p>
            <a:r>
              <a:rPr lang="en-US" dirty="0"/>
              <a:t>Help teams save costs by pruning unused LFS files, deleting unreferenced binaries, and where possible, offloading large files to cloud storage like S3 or Azure.</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005386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pPr marL="1371600" indent="-1371600">
              <a:buFont typeface="+mj-lt"/>
              <a:buAutoNum type="alphaLcParenR"/>
            </a:pPr>
            <a:r>
              <a:rPr lang="en-US" sz="8000" b="1" dirty="0"/>
              <a:t>Organizational accounts are shared accounts, while personal/user accounts are for individuals.</a:t>
            </a:r>
            <a:br>
              <a:rPr lang="en-US" sz="8000" dirty="0"/>
            </a:br>
            <a:r>
              <a:rPr lang="en-US" sz="8000" i="1" dirty="0"/>
              <a:t>Explanation:</a:t>
            </a:r>
            <a:r>
              <a:rPr lang="en-US" sz="8000" dirty="0"/>
              <a:t> Organizations provide a centralized workspace for teams to collaborate, whereas personal accounts represent a single user’s identity and resources.</a:t>
            </a:r>
          </a:p>
          <a:p>
            <a:pPr marL="1371600" indent="-1371600">
              <a:buFont typeface="+mj-lt"/>
              <a:buAutoNum type="alphaLcParenR"/>
            </a:pPr>
            <a:endParaRPr lang="en-US" sz="8000" dirty="0"/>
          </a:p>
          <a:p>
            <a:pPr marL="1371600" indent="-1371600">
              <a:buFont typeface="+mj-lt"/>
              <a:buAutoNum type="alphaLcParenR"/>
            </a:pPr>
            <a:r>
              <a:rPr lang="en-US" sz="8000" b="1" dirty="0"/>
              <a:t>You pay more for organization accounts versus personal/user accounts.</a:t>
            </a:r>
            <a:br>
              <a:rPr lang="en-US" sz="8000" dirty="0"/>
            </a:br>
            <a:r>
              <a:rPr lang="en-US" sz="8000" i="1" dirty="0"/>
              <a:t>Explanation:</a:t>
            </a:r>
            <a:r>
              <a:rPr lang="en-US" sz="8000" dirty="0"/>
              <a:t> Pricing varies by plan rather than by account type, so cost isn’t the defining distinction.</a:t>
            </a:r>
          </a:p>
          <a:p>
            <a:pPr marL="1371600" indent="-1371600">
              <a:buFont typeface="+mj-lt"/>
              <a:buAutoNum type="alphaLcParenR"/>
            </a:pPr>
            <a:endParaRPr lang="en-US" sz="8000" dirty="0"/>
          </a:p>
          <a:p>
            <a:pPr marL="1371600" indent="-1371600">
              <a:buFont typeface="+mj-lt"/>
              <a:buAutoNum type="alphaLcParenR"/>
            </a:pPr>
            <a:r>
              <a:rPr lang="en-US" sz="8000" b="1" dirty="0"/>
              <a:t>They’re exactly the same.</a:t>
            </a:r>
            <a:br>
              <a:rPr lang="en-US" sz="8000" dirty="0"/>
            </a:br>
            <a:r>
              <a:rPr lang="en-US" sz="8000" i="1" dirty="0"/>
              <a:t>Explanation:</a:t>
            </a:r>
            <a:r>
              <a:rPr lang="en-US" sz="8000" dirty="0"/>
              <a:t> Personal and organization accounts differ in role/permission models, collaboration features, and administration.</a:t>
            </a:r>
          </a:p>
          <a:p>
            <a:pPr marL="1371600" indent="-1371600">
              <a:buFont typeface="+mj-lt"/>
              <a:buAutoNum type="alphaLcParenR"/>
            </a:pPr>
            <a:endParaRPr lang="en-US" sz="8000" dirty="0"/>
          </a:p>
          <a:p>
            <a:pPr marL="1371600" indent="-1371600">
              <a:buFont typeface="+mj-lt"/>
              <a:buAutoNum type="alphaLcParenR"/>
            </a:pPr>
            <a:r>
              <a:rPr lang="en-US" sz="8000" b="1" dirty="0"/>
              <a:t>Personal/user accounts have more access than organization accounts.</a:t>
            </a:r>
            <a:br>
              <a:rPr lang="en-US" sz="8000" dirty="0"/>
            </a:br>
            <a:r>
              <a:rPr lang="en-US" sz="8000" i="1" dirty="0"/>
              <a:t>Explanation:</a:t>
            </a:r>
            <a:r>
              <a:rPr lang="en-US" sz="8000" dirty="0"/>
              <a:t> Organization accounts include team-based permissions and org-wide settings, offering more complex access controls than a personal account.</a:t>
            </a:r>
          </a:p>
          <a:p>
            <a:endParaRPr lang="en-US" sz="8000" b="1" dirty="0"/>
          </a:p>
          <a:p>
            <a:r>
              <a:rPr lang="en-US" sz="8000" b="1" dirty="0"/>
              <a:t>Correct answer (A):</a:t>
            </a:r>
            <a:r>
              <a:rPr lang="en-US" sz="8000" dirty="0"/>
              <a:t> Organizational accounts are shared accounts, while personal/user accounts are for individuals.</a:t>
            </a:r>
          </a:p>
          <a:p>
            <a:endParaRPr lang="en-US" sz="600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7638181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pPr marL="1371600" indent="-1371600">
              <a:buFont typeface="+mj-lt"/>
              <a:buAutoNum type="alphaLcParenR"/>
            </a:pPr>
            <a:r>
              <a:rPr lang="en-US" sz="8000" b="1" dirty="0"/>
              <a:t>Because you want to use GitHub Actions and </a:t>
            </a:r>
            <a:r>
              <a:rPr lang="en-US" sz="8000" b="1" dirty="0" err="1"/>
              <a:t>Codespaces</a:t>
            </a:r>
            <a:r>
              <a:rPr lang="en-US" sz="8000" b="1" dirty="0"/>
              <a:t>.</a:t>
            </a:r>
            <a:br>
              <a:rPr lang="en-US" sz="8000" dirty="0"/>
            </a:br>
            <a:r>
              <a:rPr lang="en-US" sz="8000" i="1" dirty="0"/>
              <a:t>Explanation:</a:t>
            </a:r>
            <a:r>
              <a:rPr lang="en-US" sz="8000" dirty="0"/>
              <a:t> Actions and </a:t>
            </a:r>
            <a:r>
              <a:rPr lang="en-US" sz="8000" dirty="0" err="1"/>
              <a:t>Codespaces</a:t>
            </a:r>
            <a:r>
              <a:rPr lang="en-US" sz="8000" dirty="0"/>
              <a:t> are available on lower-tier plans (Free, Pro, Team), so this alone doesn’t require Enterprise.</a:t>
            </a:r>
          </a:p>
          <a:p>
            <a:pPr marL="1371600" indent="-1371600">
              <a:buFont typeface="+mj-lt"/>
              <a:buAutoNum type="alphaLcParenR"/>
            </a:pPr>
            <a:endParaRPr lang="en-US" sz="8000" dirty="0"/>
          </a:p>
          <a:p>
            <a:pPr marL="1371600" indent="-1371600">
              <a:buFont typeface="+mj-lt"/>
              <a:buAutoNum type="alphaLcParenR"/>
            </a:pPr>
            <a:r>
              <a:rPr lang="en-US" sz="8000" b="1" dirty="0"/>
              <a:t>Because your VP needs to use GitHub Insights.</a:t>
            </a:r>
            <a:br>
              <a:rPr lang="en-US" sz="8000" dirty="0"/>
            </a:br>
            <a:r>
              <a:rPr lang="en-US" sz="8000" i="1" dirty="0"/>
              <a:t>Explanation:</a:t>
            </a:r>
            <a:r>
              <a:rPr lang="en-US" sz="8000" dirty="0"/>
              <a:t> Insights are included in the Team plan and don’t necessitate Enterprise.</a:t>
            </a:r>
          </a:p>
          <a:p>
            <a:pPr marL="1371600" indent="-1371600">
              <a:buFont typeface="+mj-lt"/>
              <a:buAutoNum type="alphaLcParenR"/>
            </a:pPr>
            <a:endParaRPr lang="en-US" sz="8000" dirty="0"/>
          </a:p>
          <a:p>
            <a:pPr marL="1371600" indent="-1371600">
              <a:buFont typeface="+mj-lt"/>
              <a:buAutoNum type="alphaLcParenR"/>
            </a:pPr>
            <a:r>
              <a:rPr lang="en-US" sz="8000" b="1" dirty="0"/>
              <a:t>Because you want to centrally manage users and repositories across multiple organizations.</a:t>
            </a:r>
            <a:br>
              <a:rPr lang="en-US" sz="8000" dirty="0"/>
            </a:br>
            <a:r>
              <a:rPr lang="en-US" sz="8000" i="1" dirty="0"/>
              <a:t>Explanation:</a:t>
            </a:r>
            <a:r>
              <a:rPr lang="en-US" sz="8000" dirty="0"/>
              <a:t> Enterprise is specifically designed for centralized governance, billing, and policy enforcement across many orgs.</a:t>
            </a:r>
          </a:p>
          <a:p>
            <a:pPr marL="1371600" indent="-1371600">
              <a:buFont typeface="+mj-lt"/>
              <a:buAutoNum type="alphaLcParenR"/>
            </a:pPr>
            <a:endParaRPr lang="en-US" sz="8000" dirty="0"/>
          </a:p>
          <a:p>
            <a:pPr marL="1371600" indent="-1371600">
              <a:buFont typeface="+mj-lt"/>
              <a:buAutoNum type="alphaLcParenR"/>
            </a:pPr>
            <a:r>
              <a:rPr lang="en-US" sz="8000" b="1" dirty="0"/>
              <a:t>Because you want to use the team pull request reviewers feature.</a:t>
            </a:r>
            <a:br>
              <a:rPr lang="en-US" sz="8000" dirty="0"/>
            </a:br>
            <a:r>
              <a:rPr lang="en-US" sz="8000" i="1" dirty="0"/>
              <a:t>Explanation:</a:t>
            </a:r>
            <a:r>
              <a:rPr lang="en-US" sz="8000" dirty="0"/>
              <a:t> Team PR reviewers are part of GitHub Team, not unique to Enterprise.</a:t>
            </a:r>
          </a:p>
          <a:p>
            <a:endParaRPr lang="en-US" sz="8000" b="1" dirty="0"/>
          </a:p>
          <a:p>
            <a:r>
              <a:rPr lang="en-US" sz="8000" b="1" dirty="0"/>
              <a:t>Correct answer (C):</a:t>
            </a:r>
            <a:r>
              <a:rPr lang="en-US" sz="8000" dirty="0"/>
              <a:t> Because you want to centrally manage users and repositories across multiple organizations.</a:t>
            </a:r>
          </a:p>
          <a:p>
            <a:endParaRPr lang="en-US" sz="600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214765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pPr marL="1371600" indent="-1371600">
              <a:buFont typeface="+mj-lt"/>
              <a:buAutoNum type="alphaLcParenR"/>
            </a:pPr>
            <a:r>
              <a:rPr lang="en-US" sz="8000" b="1" dirty="0"/>
              <a:t>A team allows you to manage an organization account.</a:t>
            </a:r>
            <a:br>
              <a:rPr lang="en-US" sz="8000" dirty="0"/>
            </a:br>
            <a:r>
              <a:rPr lang="en-US" sz="8000" i="1" dirty="0"/>
              <a:t>Explanation:</a:t>
            </a:r>
            <a:r>
              <a:rPr lang="en-US" sz="8000" dirty="0"/>
              <a:t> Organization owners manage org settings; teams manage access within an org.</a:t>
            </a:r>
          </a:p>
          <a:p>
            <a:pPr marL="1371600" indent="-1371600">
              <a:buFont typeface="+mj-lt"/>
              <a:buAutoNum type="alphaLcParenR"/>
            </a:pPr>
            <a:endParaRPr lang="en-US" sz="8000" dirty="0"/>
          </a:p>
          <a:p>
            <a:pPr marL="1371600" indent="-1371600">
              <a:buFont typeface="+mj-lt"/>
              <a:buAutoNum type="alphaLcParenR"/>
            </a:pPr>
            <a:r>
              <a:rPr lang="en-US" sz="8000" b="1" dirty="0"/>
              <a:t>A team allows you to control permission levels for an enterprise.</a:t>
            </a:r>
            <a:br>
              <a:rPr lang="en-US" sz="8000" dirty="0"/>
            </a:br>
            <a:r>
              <a:rPr lang="en-US" sz="8000" i="1" dirty="0"/>
              <a:t>Explanation:</a:t>
            </a:r>
            <a:r>
              <a:rPr lang="en-US" sz="8000" dirty="0"/>
              <a:t> Enterprise-level permissions are set at the org or enterprise scope, not directly on teams.</a:t>
            </a:r>
          </a:p>
          <a:p>
            <a:pPr marL="1371600" indent="-1371600">
              <a:buFont typeface="+mj-lt"/>
              <a:buAutoNum type="alphaLcParenR"/>
            </a:pPr>
            <a:endParaRPr lang="en-US" sz="8000" dirty="0"/>
          </a:p>
          <a:p>
            <a:pPr marL="1371600" indent="-1371600">
              <a:buFont typeface="+mj-lt"/>
              <a:buAutoNum type="alphaLcParenR"/>
            </a:pPr>
            <a:r>
              <a:rPr lang="en-US" sz="8000" b="1" dirty="0"/>
              <a:t>A team allows a single user to sign in using different account credentials.</a:t>
            </a:r>
            <a:br>
              <a:rPr lang="en-US" sz="8000" dirty="0"/>
            </a:br>
            <a:r>
              <a:rPr lang="en-US" sz="8000" i="1" dirty="0"/>
              <a:t>Explanation:</a:t>
            </a:r>
            <a:r>
              <a:rPr lang="en-US" sz="8000" dirty="0"/>
              <a:t> Authentication is handled via SSO, tokens, or SSH keys; teams don’t affect sign-in.</a:t>
            </a:r>
          </a:p>
          <a:p>
            <a:pPr marL="1371600" indent="-1371600">
              <a:buFont typeface="+mj-lt"/>
              <a:buAutoNum type="alphaLcParenR"/>
            </a:pPr>
            <a:endParaRPr lang="en-US" sz="8000" dirty="0"/>
          </a:p>
          <a:p>
            <a:pPr marL="1371600" indent="-1371600">
              <a:buFont typeface="+mj-lt"/>
              <a:buAutoNum type="alphaLcParenR"/>
            </a:pPr>
            <a:r>
              <a:rPr lang="en-US" sz="8000" b="1" dirty="0"/>
              <a:t>A team is intended to reflect a company or group’s structure. It’s used to provide cascading access permissions and make it easy to notify all team members via mentions.</a:t>
            </a:r>
            <a:br>
              <a:rPr lang="en-US" sz="8000" dirty="0"/>
            </a:br>
            <a:r>
              <a:rPr lang="en-US" sz="8000" i="1" dirty="0"/>
              <a:t>Explanation:</a:t>
            </a:r>
            <a:r>
              <a:rPr lang="en-US" sz="8000" dirty="0"/>
              <a:t> Teams group users for permission management and communication, mirroring your org chart.</a:t>
            </a:r>
          </a:p>
          <a:p>
            <a:endParaRPr lang="en-US" sz="8000" b="1" dirty="0"/>
          </a:p>
          <a:p>
            <a:r>
              <a:rPr lang="en-US" sz="8000" b="1" dirty="0"/>
              <a:t>Correct answer (D):</a:t>
            </a:r>
            <a:r>
              <a:rPr lang="en-US" sz="8000" dirty="0"/>
              <a:t> A team is intended to reflect </a:t>
            </a:r>
            <a:r>
              <a:rPr lang="en-US" sz="8000" b="0" dirty="0"/>
              <a:t>a company or group’s structure. It’s used to provide cascading access permissions and make it easy to notify all team members via mentions.</a:t>
            </a:r>
            <a:endParaRPr lang="en-US" sz="6000" b="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139291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 will learn about GitHub’s three account types—Personal, Organization, and Enterprise—and the plans available for each, including Free, Pro, Team, and Enterprise tiers. </a:t>
            </a:r>
          </a:p>
          <a:p>
            <a:endParaRPr lang="en-US" dirty="0"/>
          </a:p>
          <a:p>
            <a:r>
              <a:rPr lang="en-US" dirty="0"/>
              <a:t>We’ll cover which features come with each plan, compare how GitHub Desktop and GitHub Mobile extend your workflow, and give you a high-level overview of billing and payments so you can choose and manage the right subscription for your needs.</a:t>
            </a:r>
            <a:endParaRPr lang="en-US" dirty="0">
              <a:highlight>
                <a:srgbClr val="FFFF00"/>
              </a:highlight>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47776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pPr marL="1371600" indent="-1371600">
              <a:buFont typeface="+mj-lt"/>
              <a:buAutoNum type="alphaLcParenR"/>
            </a:pPr>
            <a:r>
              <a:rPr lang="en-US" sz="8000" b="1" dirty="0"/>
              <a:t>Check out branches with pull requests and view CI statuses.</a:t>
            </a:r>
            <a:br>
              <a:rPr lang="en-US" sz="8000" dirty="0"/>
            </a:br>
            <a:r>
              <a:rPr lang="en-US" sz="8000" i="1" dirty="0"/>
              <a:t>Explanation:</a:t>
            </a:r>
            <a:r>
              <a:rPr lang="en-US" sz="8000" dirty="0"/>
              <a:t> The mobile app is read-oriented; you can view PRs and CI results but not check out code.</a:t>
            </a:r>
          </a:p>
          <a:p>
            <a:pPr marL="1371600" indent="-1371600">
              <a:buFont typeface="+mj-lt"/>
              <a:buAutoNum type="alphaLcParenR"/>
            </a:pPr>
            <a:endParaRPr lang="en-US" sz="8000" dirty="0"/>
          </a:p>
          <a:p>
            <a:pPr marL="1371600" indent="-1371600">
              <a:buFont typeface="+mj-lt"/>
              <a:buAutoNum type="alphaLcParenR"/>
            </a:pPr>
            <a:r>
              <a:rPr lang="en-US" sz="8000" b="1" dirty="0"/>
              <a:t>Compare changed images.</a:t>
            </a:r>
            <a:br>
              <a:rPr lang="en-US" sz="8000" dirty="0"/>
            </a:br>
            <a:r>
              <a:rPr lang="en-US" sz="8000" i="1" dirty="0"/>
              <a:t>Explanation:</a:t>
            </a:r>
            <a:r>
              <a:rPr lang="en-US" sz="8000" dirty="0"/>
              <a:t> Mobile doesn’t support rich diffs of binary files like images.</a:t>
            </a:r>
          </a:p>
          <a:p>
            <a:pPr marL="1371600" indent="-1371600">
              <a:buFont typeface="+mj-lt"/>
              <a:buAutoNum type="alphaLcParenR"/>
            </a:pPr>
            <a:endParaRPr lang="en-US" sz="8000" dirty="0"/>
          </a:p>
          <a:p>
            <a:pPr marL="1371600" indent="-1371600">
              <a:buFont typeface="+mj-lt"/>
              <a:buAutoNum type="alphaLcParenR"/>
            </a:pPr>
            <a:r>
              <a:rPr lang="en-US" sz="8000" b="1" dirty="0"/>
              <a:t>Add and clone repositories.</a:t>
            </a:r>
            <a:br>
              <a:rPr lang="en-US" sz="8000" dirty="0"/>
            </a:br>
            <a:r>
              <a:rPr lang="en-US" sz="8000" i="1" dirty="0"/>
              <a:t>Explanation:</a:t>
            </a:r>
            <a:r>
              <a:rPr lang="en-US" sz="8000" dirty="0"/>
              <a:t> Repository creation and cloning must be done via the web or desktop apps.</a:t>
            </a:r>
          </a:p>
          <a:p>
            <a:pPr marL="1371600" indent="-1371600">
              <a:buFont typeface="+mj-lt"/>
              <a:buAutoNum type="alphaLcParenR"/>
            </a:pPr>
            <a:endParaRPr lang="en-US" sz="8000" dirty="0"/>
          </a:p>
          <a:p>
            <a:pPr marL="1371600" indent="-1371600">
              <a:buFont typeface="+mj-lt"/>
              <a:buAutoNum type="alphaLcParenR"/>
            </a:pPr>
            <a:r>
              <a:rPr lang="en-US" sz="8000" b="1" dirty="0"/>
              <a:t>Manage, triage, and clear notifications from </a:t>
            </a:r>
            <a:r>
              <a:rPr lang="en-US" sz="8000" b="1" dirty="0" err="1"/>
              <a:t>github.com</a:t>
            </a:r>
            <a:r>
              <a:rPr lang="en-US" sz="8000" b="1" dirty="0"/>
              <a:t>.</a:t>
            </a:r>
            <a:br>
              <a:rPr lang="en-US" sz="8000" dirty="0"/>
            </a:br>
            <a:r>
              <a:rPr lang="en-US" sz="8000" i="1" dirty="0"/>
              <a:t>Explanation:</a:t>
            </a:r>
            <a:r>
              <a:rPr lang="en-US" sz="8000" dirty="0"/>
              <a:t> GitHub Mobile excels at filtering, triaging, and clearing notifications on the go.</a:t>
            </a:r>
          </a:p>
          <a:p>
            <a:endParaRPr lang="en-US" sz="8000" b="1" dirty="0"/>
          </a:p>
          <a:p>
            <a:r>
              <a:rPr lang="en-US" sz="8000" b="1" dirty="0"/>
              <a:t>Correct answer (D):</a:t>
            </a:r>
            <a:r>
              <a:rPr lang="en-US" sz="8000" dirty="0"/>
              <a:t> Manage, triage, and clear notifications from </a:t>
            </a:r>
            <a:r>
              <a:rPr lang="en-US" sz="8000" dirty="0" err="1"/>
              <a:t>github.com</a:t>
            </a:r>
            <a:r>
              <a:rPr lang="en-US" sz="8000" dirty="0"/>
              <a:t>.</a:t>
            </a:r>
          </a:p>
          <a:p>
            <a:pPr marL="0" indent="0">
              <a:buFont typeface="+mj-lt"/>
              <a:buNone/>
            </a:pPr>
            <a:endParaRPr lang="en-US" sz="6000" b="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7271261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pPr marL="1371600" indent="-1371600">
              <a:buFont typeface="+mj-lt"/>
              <a:buAutoNum type="alphaLcParenR"/>
            </a:pPr>
            <a:r>
              <a:rPr lang="en-US" sz="8000" b="1" dirty="0"/>
              <a:t>Requires on-premises deployment and infrastructure management</a:t>
            </a:r>
            <a:br>
              <a:rPr lang="en-US" sz="8000" dirty="0"/>
            </a:br>
            <a:r>
              <a:rPr lang="en-US" sz="8000" i="1" dirty="0"/>
              <a:t>Explanation:</a:t>
            </a:r>
            <a:r>
              <a:rPr lang="en-US" sz="8000" dirty="0"/>
              <a:t> That describes Enterprise Server, the self-hosted option.</a:t>
            </a:r>
          </a:p>
          <a:p>
            <a:pPr marL="1371600" indent="-1371600">
              <a:buFont typeface="+mj-lt"/>
              <a:buAutoNum type="alphaLcParenR"/>
            </a:pPr>
            <a:endParaRPr lang="en-US" sz="8000" dirty="0"/>
          </a:p>
          <a:p>
            <a:pPr marL="1371600" indent="-1371600">
              <a:buFont typeface="+mj-lt"/>
              <a:buAutoNum type="alphaLcParenR"/>
            </a:pPr>
            <a:r>
              <a:rPr lang="en-US" sz="8000" b="1" dirty="0"/>
              <a:t>Provides centralized user management with identity provider integration</a:t>
            </a:r>
            <a:br>
              <a:rPr lang="en-US" sz="8000" dirty="0"/>
            </a:br>
            <a:r>
              <a:rPr lang="en-US" sz="8000" i="1" dirty="0"/>
              <a:t>Explanation:</a:t>
            </a:r>
            <a:r>
              <a:rPr lang="en-US" sz="8000" dirty="0"/>
              <a:t> Enterprise Cloud offers Enterprise Managed Users and IdP sync for unified identity across orgs.</a:t>
            </a:r>
          </a:p>
          <a:p>
            <a:pPr marL="1371600" indent="-1371600">
              <a:buFont typeface="+mj-lt"/>
              <a:buAutoNum type="alphaLcParenR"/>
            </a:pPr>
            <a:endParaRPr lang="en-US" sz="8000" dirty="0"/>
          </a:p>
          <a:p>
            <a:pPr marL="1371600" indent="-1371600">
              <a:buFont typeface="+mj-lt"/>
              <a:buAutoNum type="alphaLcParenR"/>
            </a:pPr>
            <a:r>
              <a:rPr lang="en-US" sz="8000" b="1" dirty="0"/>
              <a:t>Must be installed and maintained by the organization’s IT team</a:t>
            </a:r>
            <a:br>
              <a:rPr lang="en-US" sz="8000" dirty="0"/>
            </a:br>
            <a:r>
              <a:rPr lang="en-US" sz="8000" i="1" dirty="0"/>
              <a:t>Explanation:</a:t>
            </a:r>
            <a:r>
              <a:rPr lang="en-US" sz="8000" dirty="0"/>
              <a:t> Again, this applies to Enterprise Server, not the cloud offering.</a:t>
            </a:r>
          </a:p>
          <a:p>
            <a:pPr marL="1371600" indent="-1371600">
              <a:buFont typeface="+mj-lt"/>
              <a:buAutoNum type="alphaLcParenR"/>
            </a:pPr>
            <a:endParaRPr lang="en-US" sz="8000" dirty="0"/>
          </a:p>
          <a:p>
            <a:pPr marL="1371600" indent="-1371600">
              <a:buFont typeface="+mj-lt"/>
              <a:buAutoNum type="alphaLcParenR"/>
            </a:pPr>
            <a:r>
              <a:rPr lang="en-US" sz="8000" b="1" dirty="0"/>
              <a:t>Operates entirely within a private cloud environment</a:t>
            </a:r>
            <a:br>
              <a:rPr lang="en-US" sz="8000" dirty="0"/>
            </a:br>
            <a:r>
              <a:rPr lang="en-US" sz="8000" i="1" dirty="0"/>
              <a:t>Explanation:</a:t>
            </a:r>
            <a:r>
              <a:rPr lang="en-US" sz="8000" dirty="0"/>
              <a:t> Enterprise Cloud runs on GitHub’s public cloud, not your private cloud.</a:t>
            </a:r>
          </a:p>
          <a:p>
            <a:endParaRPr lang="en-US" sz="8000" b="1" dirty="0"/>
          </a:p>
          <a:p>
            <a:r>
              <a:rPr lang="en-US" sz="8000" b="1" dirty="0"/>
              <a:t>Correct answer (B):</a:t>
            </a:r>
            <a:r>
              <a:rPr lang="en-US" sz="8000" dirty="0"/>
              <a:t> Provides centralized user management with identity provider integration.</a:t>
            </a:r>
          </a:p>
          <a:p>
            <a:pPr marL="0" indent="0">
              <a:buFont typeface="+mj-lt"/>
              <a:buNone/>
            </a:pPr>
            <a:endParaRPr lang="en-US" sz="6000" b="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565974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r>
              <a:rPr lang="en-US" sz="8000" b="1" dirty="0"/>
              <a:t>What actions can you take at the enterprise level to manage the use of GitHub Actions in your enterprise instance?</a:t>
            </a:r>
          </a:p>
          <a:p>
            <a:endParaRPr lang="en-US" sz="8000" dirty="0"/>
          </a:p>
          <a:p>
            <a:pPr marL="1371600" indent="-1371600">
              <a:buFont typeface="+mj-lt"/>
              <a:buAutoNum type="alphaLcParenR"/>
            </a:pPr>
            <a:r>
              <a:rPr lang="en-US" sz="8000" b="1" dirty="0"/>
              <a:t>Create workflow templates</a:t>
            </a:r>
            <a:br>
              <a:rPr lang="en-US" sz="8000" dirty="0"/>
            </a:br>
            <a:r>
              <a:rPr lang="en-US" sz="8000" i="1" dirty="0"/>
              <a:t>Explanation:</a:t>
            </a:r>
            <a:r>
              <a:rPr lang="en-US" sz="8000" dirty="0"/>
              <a:t> Workflow templates are defined at the organization level, not enterprise-wide.</a:t>
            </a:r>
          </a:p>
          <a:p>
            <a:pPr marL="1371600" indent="-1371600">
              <a:buFont typeface="+mj-lt"/>
              <a:buAutoNum type="alphaLcParenR"/>
            </a:pPr>
            <a:endParaRPr lang="en-US" sz="8000" dirty="0"/>
          </a:p>
          <a:p>
            <a:pPr marL="1371600" indent="-1371600">
              <a:buFont typeface="+mj-lt"/>
              <a:buAutoNum type="alphaLcParenR"/>
            </a:pPr>
            <a:r>
              <a:rPr lang="en-US" sz="8000" b="1" dirty="0"/>
              <a:t>Configure a GitHub Actions use policy</a:t>
            </a:r>
            <a:br>
              <a:rPr lang="en-US" sz="8000" dirty="0"/>
            </a:br>
            <a:r>
              <a:rPr lang="en-US" sz="8000" i="1" dirty="0"/>
              <a:t>Explanation:</a:t>
            </a:r>
            <a:r>
              <a:rPr lang="en-US" sz="8000" dirty="0"/>
              <a:t> Enterprise owners can enforce policies that restrict which Actions run across all organizations.</a:t>
            </a:r>
          </a:p>
          <a:p>
            <a:pPr marL="1371600" indent="-1371600">
              <a:buFont typeface="+mj-lt"/>
              <a:buAutoNum type="alphaLcParenR"/>
            </a:pPr>
            <a:endParaRPr lang="en-US" sz="8000" dirty="0"/>
          </a:p>
          <a:p>
            <a:pPr marL="1371600" indent="-1371600">
              <a:buFont typeface="+mj-lt"/>
              <a:buAutoNum type="alphaLcParenR"/>
            </a:pPr>
            <a:r>
              <a:rPr lang="en-US" sz="8000" b="1" dirty="0"/>
              <a:t>Manually sync public actions in Enterprise Cloud</a:t>
            </a:r>
            <a:br>
              <a:rPr lang="en-US" sz="8000" dirty="0"/>
            </a:br>
            <a:r>
              <a:rPr lang="en-US" sz="8000" i="1" dirty="0"/>
              <a:t>Explanation:</a:t>
            </a:r>
            <a:r>
              <a:rPr lang="en-US" sz="8000" dirty="0"/>
              <a:t> Public Actions don’t require manual sync; policies automate control over their usage.</a:t>
            </a:r>
          </a:p>
          <a:p>
            <a:endParaRPr lang="en-US" sz="8000" b="1" dirty="0"/>
          </a:p>
          <a:p>
            <a:r>
              <a:rPr lang="en-US" sz="8000" b="1" dirty="0"/>
              <a:t>Correct answer:</a:t>
            </a:r>
            <a:r>
              <a:rPr lang="en-US" sz="8000" dirty="0"/>
              <a:t> Configure a GitHub Actions use policy.</a:t>
            </a:r>
          </a:p>
          <a:p>
            <a:pPr marL="0" indent="0">
              <a:buFont typeface="+mj-lt"/>
              <a:buNone/>
            </a:pPr>
            <a:endParaRPr lang="en-US" sz="6000" b="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8205607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r>
              <a:rPr lang="en-US" sz="9600" b="1" dirty="0"/>
              <a:t>What actions can you take to configure self-hosted runners for your enterprise use?</a:t>
            </a:r>
          </a:p>
          <a:p>
            <a:pPr marL="1371600" indent="-1371600">
              <a:buFont typeface="+mj-lt"/>
              <a:buAutoNum type="alphaLcParenR"/>
            </a:pPr>
            <a:endParaRPr lang="en-US" sz="9600" dirty="0"/>
          </a:p>
          <a:p>
            <a:pPr marL="1371600" indent="-1371600">
              <a:buFont typeface="+mj-lt"/>
              <a:buAutoNum type="alphaLcParenR"/>
            </a:pPr>
            <a:r>
              <a:rPr lang="en-US" sz="9600" b="1" dirty="0"/>
              <a:t>Create and add custom labels to your runners</a:t>
            </a:r>
            <a:br>
              <a:rPr lang="en-US" sz="9600" dirty="0"/>
            </a:br>
            <a:r>
              <a:rPr lang="en-US" sz="9600" i="1" dirty="0"/>
              <a:t>Explanation:</a:t>
            </a:r>
            <a:r>
              <a:rPr lang="en-US" sz="9600" dirty="0"/>
              <a:t> You can tag runners with labels—such as </a:t>
            </a:r>
            <a:r>
              <a:rPr lang="en-US" sz="9600" dirty="0" err="1"/>
              <a:t>linux</a:t>
            </a:r>
            <a:r>
              <a:rPr lang="en-US" sz="9600" dirty="0"/>
              <a:t> or high-memory—to guide job assignment across the enterprise.</a:t>
            </a:r>
          </a:p>
          <a:p>
            <a:pPr marL="1371600" indent="-1371600">
              <a:buFont typeface="+mj-lt"/>
              <a:buAutoNum type="alphaLcParenR"/>
            </a:pPr>
            <a:endParaRPr lang="en-US" sz="9600" dirty="0"/>
          </a:p>
          <a:p>
            <a:pPr marL="1371600" indent="-1371600">
              <a:buFont typeface="+mj-lt"/>
              <a:buAutoNum type="alphaLcParenR"/>
            </a:pPr>
            <a:r>
              <a:rPr lang="en-US" sz="9600" b="1" dirty="0"/>
              <a:t>Add proxy configurations to your runners after they start.</a:t>
            </a:r>
            <a:br>
              <a:rPr lang="en-US" sz="9600" dirty="0"/>
            </a:br>
            <a:r>
              <a:rPr lang="en-US" sz="9600" i="1" dirty="0"/>
              <a:t>Explanation:</a:t>
            </a:r>
            <a:r>
              <a:rPr lang="en-US" sz="9600" dirty="0"/>
              <a:t> Proxy settings must be defined before the runner launches, not afterward.</a:t>
            </a:r>
          </a:p>
          <a:p>
            <a:pPr marL="1371600" indent="-1371600">
              <a:buFont typeface="+mj-lt"/>
              <a:buAutoNum type="alphaLcParenR"/>
            </a:pPr>
            <a:endParaRPr lang="en-US" sz="9600" dirty="0"/>
          </a:p>
          <a:p>
            <a:pPr marL="1371600" indent="-1371600">
              <a:buFont typeface="+mj-lt"/>
              <a:buAutoNum type="alphaLcParenR"/>
            </a:pPr>
            <a:r>
              <a:rPr lang="en-US" sz="9600" b="1" dirty="0"/>
              <a:t>Add the IP address or IP address range of your runners at the repository level.</a:t>
            </a:r>
            <a:br>
              <a:rPr lang="en-US" sz="9600" dirty="0"/>
            </a:br>
            <a:r>
              <a:rPr lang="en-US" sz="9600" i="1" dirty="0"/>
              <a:t>Explanation:</a:t>
            </a:r>
            <a:r>
              <a:rPr lang="en-US" sz="9600" dirty="0"/>
              <a:t> IP allow-listing for runners is managed at enterprise or org policy level, not per repository.</a:t>
            </a:r>
          </a:p>
          <a:p>
            <a:endParaRPr lang="en-US" sz="9600" b="1" dirty="0"/>
          </a:p>
          <a:p>
            <a:r>
              <a:rPr lang="en-US" sz="9600" b="1" dirty="0"/>
              <a:t>Correct answer (A):</a:t>
            </a:r>
            <a:r>
              <a:rPr lang="en-US" sz="9600" dirty="0"/>
              <a:t> Create and add custom labels to your runners.</a:t>
            </a:r>
          </a:p>
          <a:p>
            <a:pPr marL="0" indent="0">
              <a:buFont typeface="+mj-lt"/>
              <a:buNone/>
            </a:pPr>
            <a:endParaRPr lang="en-US" sz="6000" b="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1015926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r>
              <a:rPr lang="en-US" sz="8000" b="1" dirty="0"/>
              <a:t>What are encrypted secrets?</a:t>
            </a:r>
          </a:p>
          <a:p>
            <a:pPr marL="1371600" indent="-1371600">
              <a:buFont typeface="+mj-lt"/>
              <a:buAutoNum type="alphaLcParenR"/>
            </a:pPr>
            <a:endParaRPr lang="en-US" sz="8000" dirty="0"/>
          </a:p>
          <a:p>
            <a:pPr marL="1371600" indent="-1371600">
              <a:buFont typeface="+mj-lt"/>
              <a:buAutoNum type="alphaLcParenR"/>
            </a:pPr>
            <a:r>
              <a:rPr lang="en-US" sz="8000" b="1" dirty="0"/>
              <a:t>Encrypted secrets are authentication tokens you can generate in your account settings.</a:t>
            </a:r>
            <a:br>
              <a:rPr lang="en-US" sz="8000" dirty="0"/>
            </a:br>
            <a:r>
              <a:rPr lang="en-US" sz="8000" i="1" dirty="0"/>
              <a:t>Explanation:</a:t>
            </a:r>
            <a:r>
              <a:rPr lang="en-US" sz="8000" dirty="0"/>
              <a:t> Personal access tokens are credentials, not stored as encrypted secrets.</a:t>
            </a:r>
          </a:p>
          <a:p>
            <a:pPr marL="1371600" indent="-1371600">
              <a:buFont typeface="+mj-lt"/>
              <a:buAutoNum type="alphaLcParenR"/>
            </a:pPr>
            <a:endParaRPr lang="en-US" sz="8000" dirty="0"/>
          </a:p>
          <a:p>
            <a:pPr marL="1371600" indent="-1371600">
              <a:buFont typeface="+mj-lt"/>
              <a:buAutoNum type="alphaLcParenR"/>
            </a:pPr>
            <a:r>
              <a:rPr lang="en-US" sz="8000" b="1" dirty="0"/>
              <a:t>Encrypted secrets are the equivalent of SSH keys in GitHub.</a:t>
            </a:r>
            <a:br>
              <a:rPr lang="en-US" sz="8000" dirty="0"/>
            </a:br>
            <a:r>
              <a:rPr lang="en-US" sz="8000" i="1" dirty="0"/>
              <a:t>Explanation:</a:t>
            </a:r>
            <a:r>
              <a:rPr lang="en-US" sz="8000" dirty="0"/>
              <a:t> SSH keys authenticate Git over SSH; secrets store environment variables for workflows.</a:t>
            </a:r>
          </a:p>
          <a:p>
            <a:pPr marL="1371600" indent="-1371600">
              <a:buFont typeface="+mj-lt"/>
              <a:buAutoNum type="alphaLcParenR"/>
            </a:pPr>
            <a:endParaRPr lang="en-US" sz="8000" dirty="0"/>
          </a:p>
          <a:p>
            <a:pPr marL="1371600" indent="-1371600">
              <a:buFont typeface="+mj-lt"/>
              <a:buAutoNum type="alphaLcParenR"/>
            </a:pPr>
            <a:r>
              <a:rPr lang="en-US" sz="8000" b="1" dirty="0"/>
              <a:t>Encrypted secrets are encrypted environment variables you can create to store sensitive information.</a:t>
            </a:r>
            <a:br>
              <a:rPr lang="en-US" sz="8000" dirty="0"/>
            </a:br>
            <a:r>
              <a:rPr lang="en-US" sz="8000" i="1" dirty="0"/>
              <a:t>Explanation:</a:t>
            </a:r>
            <a:r>
              <a:rPr lang="en-US" sz="8000" dirty="0"/>
              <a:t> Secrets let you safely reference API keys, tokens, and other confidential data in Actions.</a:t>
            </a:r>
          </a:p>
          <a:p>
            <a:endParaRPr lang="en-US" sz="8000" b="1" dirty="0"/>
          </a:p>
          <a:p>
            <a:r>
              <a:rPr lang="en-US" sz="8000" b="1" dirty="0"/>
              <a:t>Correct answer (C):</a:t>
            </a:r>
            <a:r>
              <a:rPr lang="en-US" sz="8000" dirty="0"/>
              <a:t> Encrypted secrets are encrypted environment variables you can create to store sensitive information.</a:t>
            </a:r>
          </a:p>
          <a:p>
            <a:pPr marL="0" indent="0">
              <a:buFont typeface="+mj-lt"/>
              <a:buNone/>
            </a:pPr>
            <a:endParaRPr lang="en-US" sz="6000" b="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7035905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indent="0">
              <a:buNone/>
            </a:pPr>
            <a:r>
              <a:rPr lang="en-US" dirty="0"/>
              <a:t>In this module, you learned how GitHub’s ecosystem is structured—starting with Personal, Organization, and Enterprise account types, and the features each enables. You saw how the Free, Pro, Team, and Enterprise plans layer additional capabilities—like </a:t>
            </a:r>
            <a:r>
              <a:rPr lang="en-US" dirty="0" err="1"/>
              <a:t>Codespaces</a:t>
            </a:r>
            <a:r>
              <a:rPr lang="en-US" dirty="0"/>
              <a:t>, required reviewers, and SSO—on top of those accounts. We also explored GitHub Mobile and Desktop as alternative clients, and demystified billing by breaking down subscription versus usage-based charges. Together, this knowledge equips you to choose the right plans, manage access, and control costs so your teams can collaborate securely and efficiently.</a:t>
            </a:r>
          </a:p>
          <a:p>
            <a:pPr marL="0" indent="0">
              <a:buNone/>
            </a:pPr>
            <a:endParaRPr lang="en-US" sz="1200" dirty="0">
              <a:solidFill>
                <a:schemeClr val="tx2">
                  <a:lumMod val="75000"/>
                  <a:lumOff val="25000"/>
                </a:schemeClr>
              </a:solidFill>
              <a:effectLst/>
              <a:ea typeface="Aptos" panose="020B0004020202020204" pitchFamily="34" charset="0"/>
              <a:cs typeface="Times New Roman" panose="02020603050405020304" pitchFamily="18" charset="0"/>
            </a:endParaRPr>
          </a:p>
          <a:p>
            <a:r>
              <a:rPr lang="en-US" dirty="0"/>
              <a:t>To deepen your understanding or get step-by-step guidance, check out these resources:</a:t>
            </a:r>
          </a:p>
          <a:p>
            <a:pPr marL="171450" indent="-171450">
              <a:buFont typeface="Arial" panose="020B0604020202020204" pitchFamily="34" charset="0"/>
              <a:buChar char="•"/>
            </a:pPr>
            <a:r>
              <a:rPr lang="en-US" b="1" dirty="0"/>
              <a:t>GitHub’s Plans</a:t>
            </a:r>
            <a:r>
              <a:rPr lang="en-US" dirty="0"/>
              <a:t> for a detailed feature comparison</a:t>
            </a:r>
          </a:p>
          <a:p>
            <a:pPr marL="171450" indent="-171450">
              <a:buFont typeface="Arial" panose="020B0604020202020204" pitchFamily="34" charset="0"/>
              <a:buChar char="•"/>
            </a:pPr>
            <a:r>
              <a:rPr lang="en-US" b="1" dirty="0"/>
              <a:t>GitHub’s Billing &amp; Payments</a:t>
            </a:r>
            <a:r>
              <a:rPr lang="en-US" dirty="0"/>
              <a:t> to learn about subscription and usage charges</a:t>
            </a:r>
          </a:p>
          <a:p>
            <a:pPr marL="171450" indent="-171450">
              <a:buFont typeface="Arial" panose="020B0604020202020204" pitchFamily="34" charset="0"/>
              <a:buChar char="•"/>
            </a:pPr>
            <a:r>
              <a:rPr lang="en-US" b="1" dirty="0"/>
              <a:t>Managing Your License for GitHub Enterprise</a:t>
            </a:r>
            <a:r>
              <a:rPr lang="en-US" dirty="0"/>
              <a:t> to optimize your seat allocation</a:t>
            </a:r>
          </a:p>
          <a:p>
            <a:endParaRPr lang="en-US" dirty="0"/>
          </a:p>
          <a:p>
            <a:r>
              <a:rPr lang="en-US" dirty="0"/>
              <a:t>Feel free to bookmark these pages as you continue refining your GitHub strategy.</a:t>
            </a:r>
          </a:p>
          <a:p>
            <a:pPr marL="0" indent="0">
              <a:buNone/>
            </a:pPr>
            <a:endParaRPr lang="en-US" sz="1200" dirty="0">
              <a:solidFill>
                <a:schemeClr val="tx2">
                  <a:lumMod val="75000"/>
                  <a:lumOff val="25000"/>
                </a:schemeClr>
              </a:solidFill>
              <a:effectLst/>
              <a:ea typeface="Aptos" panose="020B0004020202020204" pitchFamily="34" charset="0"/>
              <a:cs typeface="Times New Roman" panose="02020603050405020304" pitchFamily="18"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799716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EACA-91F2-947E-5311-77D1C398D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43248-3BA9-91FD-23FD-CF63DF385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0F7C6-D9B5-5102-72DC-22CFCF848785}"/>
              </a:ext>
            </a:extLst>
          </p:cNvPr>
          <p:cNvSpPr>
            <a:spLocks noGrp="1"/>
          </p:cNvSpPr>
          <p:nvPr>
            <p:ph type="body" idx="1"/>
          </p:nvPr>
        </p:nvSpPr>
        <p:spPr/>
        <p:txBody>
          <a:bodyPr/>
          <a:lstStyle/>
          <a:p>
            <a:r>
              <a:rPr lang="en-US" b="1" dirty="0"/>
              <a:t>Personal Accounts</a:t>
            </a:r>
            <a:br>
              <a:rPr lang="en-US" dirty="0"/>
            </a:br>
            <a:r>
              <a:rPr lang="en-US" dirty="0"/>
              <a:t>Every GitHub user signs in with a personal account—your unique identity on the platform complete with a username and profile. Under this account, you can own unlimited public and private repositories, manage issues, review pull requests, and link packages or project boards. Personal accounts come in two flavors: </a:t>
            </a:r>
            <a:r>
              <a:rPr lang="en-US" b="1" dirty="0"/>
              <a:t>GitHub Free</a:t>
            </a:r>
            <a:r>
              <a:rPr lang="en-US" dirty="0"/>
              <a:t>, which supports all core workflows but limits certain private-repo features, and </a:t>
            </a:r>
            <a:r>
              <a:rPr lang="en-US" b="1" dirty="0"/>
              <a:t>GitHub Pro</a:t>
            </a:r>
            <a:r>
              <a:rPr lang="en-US" dirty="0"/>
              <a:t>, which unlocks advanced capabilities for power users. Every action you take—creating a repo or commenting on a pull request—is attributed to your personal account, making it the foundation of your GitHub presence.</a:t>
            </a:r>
          </a:p>
          <a:p>
            <a:endParaRPr lang="en-US" dirty="0"/>
          </a:p>
          <a:p>
            <a:r>
              <a:rPr lang="en-US" b="1" dirty="0"/>
              <a:t>Organization Accounts</a:t>
            </a:r>
            <a:br>
              <a:rPr lang="en-US" dirty="0"/>
            </a:br>
            <a:r>
              <a:rPr lang="en-US" dirty="0"/>
              <a:t>Organization accounts act as shared spaces where multiple users collaborate on repositories, packages, and projects. You don’t sign in to an org directly; instead, each person uses their own personal account, and any activity in the organization is still tied to their individual identity. Organizations introduce tiered roles—owners, security managers, and members—so you can control who can configure settings versus who can simply contribute code. This model scales cleanly for teams of all sizes, letting you centralize key resources while retaining fine-grained control over access and administration.</a:t>
            </a:r>
          </a:p>
          <a:p>
            <a:endParaRPr lang="en-US" dirty="0"/>
          </a:p>
          <a:p>
            <a:r>
              <a:rPr lang="en-US" b="1" dirty="0"/>
              <a:t>Enterprise Accounts</a:t>
            </a:r>
            <a:br>
              <a:rPr lang="en-US" dirty="0"/>
            </a:br>
            <a:r>
              <a:rPr lang="en-US" dirty="0"/>
              <a:t>Enterprise accounts sit above organizations, giving administrators a single pane for governing multiple orgs at once. An enterprise has its own handle—just like a personal or org account—and its owners can invite existing organizations, spin up new ones, and transfer orgs between enterprises. Through the enterprise settings, you enforce policies for authentication, security, and billing across every org under the umbrella, unlocking both centralized governance and seamless inner-sourcing between teams. In short, enterprise accounts let you manage scale without sacrificing control.</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229F097-4FFE-0FC6-B3D7-BF35B761E83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35845DA-44AE-5EE8-0252-4E3D5F7DABB7}"/>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461713-7AB6-80D0-F7BE-822FF0FD6BD1}"/>
              </a:ext>
            </a:extLst>
          </p:cNvPr>
          <p:cNvSpPr>
            <a:spLocks noGrp="1"/>
          </p:cNvSpPr>
          <p:nvPr>
            <p:ph type="dt" idx="1"/>
          </p:nvPr>
        </p:nvSpPr>
        <p:spPr/>
        <p:txBody>
          <a:bodyPr/>
          <a:lstStyle/>
          <a:p>
            <a:fld id="{61486BA7-839C-4D2B-BD52-EF0BBA8433FD}" type="datetime8">
              <a:rPr lang="en-US" smtClean="0"/>
              <a:t>5/13/2025 8:05 AM</a:t>
            </a:fld>
            <a:endParaRPr lang="en-US" dirty="0"/>
          </a:p>
        </p:txBody>
      </p:sp>
      <p:sp>
        <p:nvSpPr>
          <p:cNvPr id="7" name="Slide Number Placeholder 6">
            <a:extLst>
              <a:ext uri="{FF2B5EF4-FFF2-40B4-BE49-F238E27FC236}">
                <a16:creationId xmlns:a16="http://schemas.microsoft.com/office/drawing/2014/main" id="{32FA517E-2E70-5620-B27B-F5C5420B2D9D}"/>
              </a:ext>
            </a:extLst>
          </p:cNvPr>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23808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Now that you understand the different account types on GitHub, let’s explore the available plans you can choose to power your projects and teams. GitHub Free, available for both personal and organization accounts, gives you unlimited public and private repositories, community support, and basic collaboration tools at no cost. If you’re an individual developer seeking advanced features—like protected branches and more granular code review controls—GitHub Pro is a great upgrade for your personal account.</a:t>
            </a:r>
          </a:p>
          <a:p>
            <a:endParaRPr lang="en-US" dirty="0"/>
          </a:p>
          <a:p>
            <a:r>
              <a:rPr lang="en-US" dirty="0"/>
              <a:t>For teams looking to streamline collaboration and governance, GitHub Team adds organization-wide role management, required pull-request reviews, and access to GitHub’s project planning features. And when you need enterprise-grade security, compliance, and centralized billing across multiple organizations, GitHub Enterprise brings SAML single sign-on, advanced auditing, and policy enforcement into one comprehensive package.</a:t>
            </a:r>
          </a:p>
          <a:p>
            <a:endParaRPr lang="en-US" dirty="0"/>
          </a:p>
          <a:p>
            <a:r>
              <a:rPr lang="en-US" dirty="0"/>
              <a:t>Choosing the right plan means matching your workflow needs—whether you’re a solo coder, a growing team, or a large enterprise—with the features and support that keep your development process both efficient and secure.</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548409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GitHub Free is the foundational plan available at no cost to both individuals and organizations. For personal accounts, it provides unlimited public and private repositories, unlimited collaborators, and community support—so solo developers or hobbyists can start projects immediately. </a:t>
            </a:r>
          </a:p>
          <a:p>
            <a:endParaRPr lang="en-US" dirty="0"/>
          </a:p>
          <a:p>
            <a:r>
              <a:rPr lang="en-US" dirty="0"/>
              <a:t>You also get built-in security features like </a:t>
            </a:r>
            <a:r>
              <a:rPr lang="en-US" dirty="0" err="1"/>
              <a:t>Dependabot</a:t>
            </a:r>
            <a:r>
              <a:rPr lang="en-US" dirty="0"/>
              <a:t> alerts and mandatory two-factor authentication, plus generous usage limits for GitHub Packages (500 MB) and </a:t>
            </a:r>
            <a:r>
              <a:rPr lang="en-US" dirty="0" err="1"/>
              <a:t>Codespaces</a:t>
            </a:r>
            <a:r>
              <a:rPr lang="en-US" dirty="0"/>
              <a:t> (120 core hours and 15 GB storage per month). With GitHub Actions included—up to 2,000 CI/CD minutes monthly—and deployment protection for public repos, you have everything needed to automate tests and deployments right out of the box.</a:t>
            </a:r>
          </a:p>
          <a:p>
            <a:endParaRPr lang="en-US" dirty="0"/>
          </a:p>
          <a:p>
            <a:r>
              <a:rPr lang="en-US" dirty="0"/>
              <a:t>For organizations, GitHub Free offers the same core benefits for public repositories—unlimited collaborators and all features enabled—while still supporting private repositories with a slightly reduced feature set. The addition of team access controls lets you group members and assign default permissions, giving you a simple way to manage who can view or contribute to each repo. </a:t>
            </a:r>
          </a:p>
          <a:p>
            <a:endParaRPr lang="en-US" dirty="0"/>
          </a:p>
          <a:p>
            <a:r>
              <a:rPr lang="en-US" dirty="0"/>
              <a:t>Together, these capabilities make GitHub Free a powerful starting point for individuals and small teams looking to collaborate securely and efficiently without upfront licensing costs.</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77167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GitHub Pro builds on the foundation of Free by adding advanced capabilities tailored for individual developers who need deeper insight and control in their private repositories. In addition to everything you get with GitHub Free, Pro users receive premium support via email, extended CI/CD capacity with 3,000 Actions minutes per month, and increased package and </a:t>
            </a:r>
            <a:r>
              <a:rPr lang="en-US" dirty="0" err="1"/>
              <a:t>Codespace</a:t>
            </a:r>
            <a:r>
              <a:rPr lang="en-US" dirty="0"/>
              <a:t> quotas—2 GB of package storage, 180 </a:t>
            </a:r>
            <a:r>
              <a:rPr lang="en-US" dirty="0" err="1"/>
              <a:t>Codespaces</a:t>
            </a:r>
            <a:r>
              <a:rPr lang="en-US" dirty="0"/>
              <a:t> core hours, and 20 GB of </a:t>
            </a:r>
            <a:r>
              <a:rPr lang="en-US" dirty="0" err="1"/>
              <a:t>Codespaces</a:t>
            </a:r>
            <a:r>
              <a:rPr lang="en-US" dirty="0"/>
              <a:t> storage each month.</a:t>
            </a:r>
          </a:p>
          <a:p>
            <a:endParaRPr lang="en-US" dirty="0"/>
          </a:p>
          <a:p>
            <a:r>
              <a:rPr lang="en-US" dirty="0"/>
              <a:t>But the real power of Pro lies in its enhanced workflow tools. </a:t>
            </a:r>
          </a:p>
          <a:p>
            <a:pPr marL="171450" indent="-171450">
              <a:buFont typeface="Arial" panose="020B0604020202020204" pitchFamily="34" charset="0"/>
              <a:buChar char="•"/>
            </a:pPr>
            <a:r>
              <a:rPr lang="en-US" dirty="0"/>
              <a:t>You can enforce </a:t>
            </a:r>
            <a:r>
              <a:rPr lang="en-US" b="1" dirty="0"/>
              <a:t>required reviewers</a:t>
            </a:r>
            <a:r>
              <a:rPr lang="en-US" dirty="0"/>
              <a:t> and even designate </a:t>
            </a:r>
            <a:r>
              <a:rPr lang="en-US" b="1" dirty="0"/>
              <a:t>multiple reviewers</a:t>
            </a:r>
            <a:r>
              <a:rPr lang="en-US" dirty="0"/>
              <a:t> to ensure code quality. </a:t>
            </a:r>
          </a:p>
          <a:p>
            <a:pPr marL="171450" indent="-171450">
              <a:buFont typeface="Arial" panose="020B0604020202020204" pitchFamily="34" charset="0"/>
              <a:buChar char="•"/>
            </a:pPr>
            <a:r>
              <a:rPr lang="en-US" b="1" dirty="0"/>
              <a:t>Protected branches</a:t>
            </a:r>
            <a:r>
              <a:rPr lang="en-US" dirty="0"/>
              <a:t> and </a:t>
            </a:r>
            <a:r>
              <a:rPr lang="en-US" b="1" dirty="0"/>
              <a:t>code owners</a:t>
            </a:r>
            <a:r>
              <a:rPr lang="en-US" dirty="0"/>
              <a:t> let you lock down critical lines of code and automatically route review requests to the experts. </a:t>
            </a:r>
          </a:p>
          <a:p>
            <a:pPr marL="171450" indent="-171450">
              <a:buFont typeface="Arial" panose="020B0604020202020204" pitchFamily="34" charset="0"/>
              <a:buChar char="•"/>
            </a:pPr>
            <a:r>
              <a:rPr lang="en-US" b="1" dirty="0" err="1"/>
              <a:t>Autolinked</a:t>
            </a:r>
            <a:r>
              <a:rPr lang="en-US" b="1" dirty="0"/>
              <a:t> references</a:t>
            </a:r>
            <a:r>
              <a:rPr lang="en-US" dirty="0"/>
              <a:t> keep your pull requests and issues tightly connected to external systems or tickets. </a:t>
            </a:r>
          </a:p>
          <a:p>
            <a:pPr marL="171450" indent="-171450">
              <a:buFont typeface="Arial" panose="020B0604020202020204" pitchFamily="34" charset="0"/>
              <a:buChar char="•"/>
            </a:pPr>
            <a:r>
              <a:rPr lang="en-US" dirty="0"/>
              <a:t>Plus, you gain access to </a:t>
            </a:r>
            <a:r>
              <a:rPr lang="en-US" b="1" dirty="0"/>
              <a:t>GitHub Pages</a:t>
            </a:r>
            <a:r>
              <a:rPr lang="en-US" dirty="0"/>
              <a:t> and </a:t>
            </a:r>
            <a:r>
              <a:rPr lang="en-US" b="1" dirty="0"/>
              <a:t>Wikis</a:t>
            </a:r>
            <a:r>
              <a:rPr lang="en-US" dirty="0"/>
              <a:t> for documentation, along with rich </a:t>
            </a:r>
            <a:r>
              <a:rPr lang="en-US" b="1" dirty="0"/>
              <a:t>insight graphs</a:t>
            </a:r>
            <a:r>
              <a:rPr lang="en-US" dirty="0"/>
              <a:t>—pulse, contributors, traffic, commit activity, network, and fork history—to help you monitor project health and community engagement over time.</a:t>
            </a:r>
          </a:p>
          <a:p>
            <a:endParaRPr lang="en-US" dirty="0"/>
          </a:p>
          <a:p>
            <a:r>
              <a:rPr lang="en-US" dirty="0"/>
              <a:t>Altogether, GitHub Pro gives solo developers the tools they need to build confidently, collaborate effectively with reviewers, and gain the visibility required to manage complex projects on their own.</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574224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GitHub Team extends everything you get with Pro into an organization-friendly package—perfect for small to mid-sized teams that need more CI/CD capacity, extra package storage, and advanced collaboration tools. Alongside 3,000 free Actions minutes and 2 GB of package storage per month, Team gives you organizational support via email, so any member can quickly get help when they hit a roadblock.</a:t>
            </a:r>
          </a:p>
          <a:p>
            <a:endParaRPr lang="en-US" dirty="0"/>
          </a:p>
          <a:p>
            <a:r>
              <a:rPr lang="en-US" dirty="0"/>
              <a:t>In private repositories, you can enforce rigorous code-quality standards with required reviewers, multiple reviewers on a single pull request, draft pull requests for work in progress, and team-based review assignments that automatically ping the right experts. Protected branches and code owners let you lock down critical paths and direct review requests to specific people or teams. Scheduled reminders keep pull requests from slipping through the cracks, and </a:t>
            </a:r>
            <a:r>
              <a:rPr lang="en-US" dirty="0" err="1"/>
              <a:t>autolinked</a:t>
            </a:r>
            <a:r>
              <a:rPr lang="en-US" dirty="0"/>
              <a:t> references tie your issues back to external systems.</a:t>
            </a:r>
          </a:p>
          <a:p>
            <a:endParaRPr lang="en-US" dirty="0"/>
          </a:p>
          <a:p>
            <a:r>
              <a:rPr lang="en-US" dirty="0"/>
              <a:t>Team also unlocks GitHub Pages and wikis for internal documentation, while the full suite of insight graphs—pulse, contributors, traffic, commits, code frequency, network, and forks—gives your team visibility into project health and community engagement. And if you’re using </a:t>
            </a:r>
            <a:r>
              <a:rPr lang="en-US" dirty="0" err="1"/>
              <a:t>Codespaces</a:t>
            </a:r>
            <a:r>
              <a:rPr lang="en-US" dirty="0"/>
              <a:t>, you have the choice to enable or disable that feature entirely, so you pay only for what your team needs. In short, GitHub Team brings Pro’s advanced individual tools into a collaborative, organization-wide context, giving you the power to manage, review, and scale securely as your projects grow.</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8:05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100606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07A25-6E7B-B0A3-FE69-982A72A987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D84B93-4B1B-23D8-7963-02E9976C35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C14C27-07F1-45C4-9DCE-D7E99AFC2ACC}"/>
              </a:ext>
            </a:extLst>
          </p:cNvPr>
          <p:cNvSpPr>
            <a:spLocks noGrp="1"/>
          </p:cNvSpPr>
          <p:nvPr>
            <p:ph type="dt" sz="half" idx="10"/>
          </p:nvPr>
        </p:nvSpPr>
        <p:spPr/>
        <p:txBody>
          <a:bodyPr/>
          <a:lstStyle/>
          <a:p>
            <a:fld id="{F7D51113-0554-514E-B422-502D77D52506}" type="datetimeFigureOut">
              <a:rPr lang="en-US" smtClean="0"/>
              <a:t>5/13/2025</a:t>
            </a:fld>
            <a:endParaRPr lang="en-US"/>
          </a:p>
        </p:txBody>
      </p:sp>
      <p:sp>
        <p:nvSpPr>
          <p:cNvPr id="5" name="Footer Placeholder 4">
            <a:extLst>
              <a:ext uri="{FF2B5EF4-FFF2-40B4-BE49-F238E27FC236}">
                <a16:creationId xmlns:a16="http://schemas.microsoft.com/office/drawing/2014/main" id="{4C84F119-103D-77C2-B628-7FDB8F2D5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18EA2A-1D7D-E1A5-0EE7-69604358F703}"/>
              </a:ext>
            </a:extLst>
          </p:cNvPr>
          <p:cNvSpPr>
            <a:spLocks noGrp="1"/>
          </p:cNvSpPr>
          <p:nvPr>
            <p:ph type="sldNum" sz="quarter" idx="12"/>
          </p:nvPr>
        </p:nvSpPr>
        <p:spPr/>
        <p:txBody>
          <a:bodyPr/>
          <a:lstStyle/>
          <a:p>
            <a:fld id="{8B7650D7-33DE-5348-809E-6931CB870347}" type="slidenum">
              <a:rPr lang="en-US" smtClean="0"/>
              <a:t>‹#›</a:t>
            </a:fld>
            <a:endParaRPr lang="en-US"/>
          </a:p>
        </p:txBody>
      </p:sp>
    </p:spTree>
    <p:extLst>
      <p:ext uri="{BB962C8B-B14F-4D97-AF65-F5344CB8AC3E}">
        <p14:creationId xmlns:p14="http://schemas.microsoft.com/office/powerpoint/2010/main" val="119961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F011B-889A-4B96-4A29-87313EDE62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D296C9-10E3-9849-D473-AC0E1EC7BB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45AE49-03E6-DE60-3A9B-17C9E2769EAE}"/>
              </a:ext>
            </a:extLst>
          </p:cNvPr>
          <p:cNvSpPr>
            <a:spLocks noGrp="1"/>
          </p:cNvSpPr>
          <p:nvPr>
            <p:ph type="dt" sz="half" idx="10"/>
          </p:nvPr>
        </p:nvSpPr>
        <p:spPr/>
        <p:txBody>
          <a:bodyPr/>
          <a:lstStyle/>
          <a:p>
            <a:fld id="{F7D51113-0554-514E-B422-502D77D52506}" type="datetimeFigureOut">
              <a:rPr lang="en-US" smtClean="0"/>
              <a:t>5/13/2025</a:t>
            </a:fld>
            <a:endParaRPr lang="en-US"/>
          </a:p>
        </p:txBody>
      </p:sp>
      <p:sp>
        <p:nvSpPr>
          <p:cNvPr id="5" name="Footer Placeholder 4">
            <a:extLst>
              <a:ext uri="{FF2B5EF4-FFF2-40B4-BE49-F238E27FC236}">
                <a16:creationId xmlns:a16="http://schemas.microsoft.com/office/drawing/2014/main" id="{D52652BB-C552-4C05-0CCA-8BC199FF8B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48143-B2C5-22D7-3E7B-4E91A565CE17}"/>
              </a:ext>
            </a:extLst>
          </p:cNvPr>
          <p:cNvSpPr>
            <a:spLocks noGrp="1"/>
          </p:cNvSpPr>
          <p:nvPr>
            <p:ph type="sldNum" sz="quarter" idx="12"/>
          </p:nvPr>
        </p:nvSpPr>
        <p:spPr/>
        <p:txBody>
          <a:bodyPr/>
          <a:lstStyle/>
          <a:p>
            <a:fld id="{8B7650D7-33DE-5348-809E-6931CB870347}" type="slidenum">
              <a:rPr lang="en-US" smtClean="0"/>
              <a:t>‹#›</a:t>
            </a:fld>
            <a:endParaRPr lang="en-US"/>
          </a:p>
        </p:txBody>
      </p:sp>
    </p:spTree>
    <p:extLst>
      <p:ext uri="{BB962C8B-B14F-4D97-AF65-F5344CB8AC3E}">
        <p14:creationId xmlns:p14="http://schemas.microsoft.com/office/powerpoint/2010/main" val="654746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AD26A2-35AE-4ABC-5F36-58EC8A675D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35BF9F-C07D-45CA-B83A-C9E073833C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3761A1-ED00-F8EE-A0BE-1F6B1DA7ECCE}"/>
              </a:ext>
            </a:extLst>
          </p:cNvPr>
          <p:cNvSpPr>
            <a:spLocks noGrp="1"/>
          </p:cNvSpPr>
          <p:nvPr>
            <p:ph type="dt" sz="half" idx="10"/>
          </p:nvPr>
        </p:nvSpPr>
        <p:spPr/>
        <p:txBody>
          <a:bodyPr/>
          <a:lstStyle/>
          <a:p>
            <a:fld id="{F7D51113-0554-514E-B422-502D77D52506}" type="datetimeFigureOut">
              <a:rPr lang="en-US" smtClean="0"/>
              <a:t>5/13/2025</a:t>
            </a:fld>
            <a:endParaRPr lang="en-US"/>
          </a:p>
        </p:txBody>
      </p:sp>
      <p:sp>
        <p:nvSpPr>
          <p:cNvPr id="5" name="Footer Placeholder 4">
            <a:extLst>
              <a:ext uri="{FF2B5EF4-FFF2-40B4-BE49-F238E27FC236}">
                <a16:creationId xmlns:a16="http://schemas.microsoft.com/office/drawing/2014/main" id="{B9C165A0-2F30-0294-B8FC-4891DF5E5A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F71842-DEB3-3F24-07BD-39F60FD8E574}"/>
              </a:ext>
            </a:extLst>
          </p:cNvPr>
          <p:cNvSpPr>
            <a:spLocks noGrp="1"/>
          </p:cNvSpPr>
          <p:nvPr>
            <p:ph type="sldNum" sz="quarter" idx="12"/>
          </p:nvPr>
        </p:nvSpPr>
        <p:spPr/>
        <p:txBody>
          <a:bodyPr/>
          <a:lstStyle/>
          <a:p>
            <a:fld id="{8B7650D7-33DE-5348-809E-6931CB870347}" type="slidenum">
              <a:rPr lang="en-US" smtClean="0"/>
              <a:t>‹#›</a:t>
            </a:fld>
            <a:endParaRPr lang="en-US"/>
          </a:p>
        </p:txBody>
      </p:sp>
    </p:spTree>
    <p:extLst>
      <p:ext uri="{BB962C8B-B14F-4D97-AF65-F5344CB8AC3E}">
        <p14:creationId xmlns:p14="http://schemas.microsoft.com/office/powerpoint/2010/main" val="2961752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564167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47879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226231565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4564199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92982996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391980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149F5-493D-2FA2-66D1-1071EED58B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F7570E-FFCB-6D40-EFE9-5C4958A808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D275C4-2281-DC66-8EFA-B9AF6B955BE8}"/>
              </a:ext>
            </a:extLst>
          </p:cNvPr>
          <p:cNvSpPr>
            <a:spLocks noGrp="1"/>
          </p:cNvSpPr>
          <p:nvPr>
            <p:ph type="dt" sz="half" idx="10"/>
          </p:nvPr>
        </p:nvSpPr>
        <p:spPr/>
        <p:txBody>
          <a:bodyPr/>
          <a:lstStyle/>
          <a:p>
            <a:fld id="{F7D51113-0554-514E-B422-502D77D52506}" type="datetimeFigureOut">
              <a:rPr lang="en-US" smtClean="0"/>
              <a:t>5/13/2025</a:t>
            </a:fld>
            <a:endParaRPr lang="en-US"/>
          </a:p>
        </p:txBody>
      </p:sp>
      <p:sp>
        <p:nvSpPr>
          <p:cNvPr id="5" name="Footer Placeholder 4">
            <a:extLst>
              <a:ext uri="{FF2B5EF4-FFF2-40B4-BE49-F238E27FC236}">
                <a16:creationId xmlns:a16="http://schemas.microsoft.com/office/drawing/2014/main" id="{AA1D12E7-9EB5-9212-B63C-6BE940F6D9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95147-6844-08CC-C7E9-FEE321DB8B1B}"/>
              </a:ext>
            </a:extLst>
          </p:cNvPr>
          <p:cNvSpPr>
            <a:spLocks noGrp="1"/>
          </p:cNvSpPr>
          <p:nvPr>
            <p:ph type="sldNum" sz="quarter" idx="12"/>
          </p:nvPr>
        </p:nvSpPr>
        <p:spPr/>
        <p:txBody>
          <a:bodyPr/>
          <a:lstStyle/>
          <a:p>
            <a:fld id="{8B7650D7-33DE-5348-809E-6931CB870347}" type="slidenum">
              <a:rPr lang="en-US" smtClean="0"/>
              <a:t>‹#›</a:t>
            </a:fld>
            <a:endParaRPr lang="en-US"/>
          </a:p>
        </p:txBody>
      </p:sp>
    </p:spTree>
    <p:extLst>
      <p:ext uri="{BB962C8B-B14F-4D97-AF65-F5344CB8AC3E}">
        <p14:creationId xmlns:p14="http://schemas.microsoft.com/office/powerpoint/2010/main" val="3244348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CACC8-5B5D-8257-9889-E254F8B4CF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541C8E-AB7E-0799-E3E0-645712688F6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5B65AE-EBE2-79F3-148B-F5C2B38554FA}"/>
              </a:ext>
            </a:extLst>
          </p:cNvPr>
          <p:cNvSpPr>
            <a:spLocks noGrp="1"/>
          </p:cNvSpPr>
          <p:nvPr>
            <p:ph type="dt" sz="half" idx="10"/>
          </p:nvPr>
        </p:nvSpPr>
        <p:spPr/>
        <p:txBody>
          <a:bodyPr/>
          <a:lstStyle/>
          <a:p>
            <a:fld id="{F7D51113-0554-514E-B422-502D77D52506}" type="datetimeFigureOut">
              <a:rPr lang="en-US" smtClean="0"/>
              <a:t>5/13/2025</a:t>
            </a:fld>
            <a:endParaRPr lang="en-US"/>
          </a:p>
        </p:txBody>
      </p:sp>
      <p:sp>
        <p:nvSpPr>
          <p:cNvPr id="5" name="Footer Placeholder 4">
            <a:extLst>
              <a:ext uri="{FF2B5EF4-FFF2-40B4-BE49-F238E27FC236}">
                <a16:creationId xmlns:a16="http://schemas.microsoft.com/office/drawing/2014/main" id="{2AB73300-DC8A-7E5B-36F7-D4AEF1C311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99A1A3-94D7-CB1E-F6DD-936C521B7E6D}"/>
              </a:ext>
            </a:extLst>
          </p:cNvPr>
          <p:cNvSpPr>
            <a:spLocks noGrp="1"/>
          </p:cNvSpPr>
          <p:nvPr>
            <p:ph type="sldNum" sz="quarter" idx="12"/>
          </p:nvPr>
        </p:nvSpPr>
        <p:spPr/>
        <p:txBody>
          <a:bodyPr/>
          <a:lstStyle/>
          <a:p>
            <a:fld id="{8B7650D7-33DE-5348-809E-6931CB870347}" type="slidenum">
              <a:rPr lang="en-US" smtClean="0"/>
              <a:t>‹#›</a:t>
            </a:fld>
            <a:endParaRPr lang="en-US"/>
          </a:p>
        </p:txBody>
      </p:sp>
    </p:spTree>
    <p:extLst>
      <p:ext uri="{BB962C8B-B14F-4D97-AF65-F5344CB8AC3E}">
        <p14:creationId xmlns:p14="http://schemas.microsoft.com/office/powerpoint/2010/main" val="2559786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13B48-EA62-CF89-7244-BE1AF1B7B2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CEA5AF-A548-BA6E-BDB2-57C04C66FF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0936A0-3149-3056-F535-A3953CF699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90B950-430F-1DFE-C472-F2B988AD704A}"/>
              </a:ext>
            </a:extLst>
          </p:cNvPr>
          <p:cNvSpPr>
            <a:spLocks noGrp="1"/>
          </p:cNvSpPr>
          <p:nvPr>
            <p:ph type="dt" sz="half" idx="10"/>
          </p:nvPr>
        </p:nvSpPr>
        <p:spPr/>
        <p:txBody>
          <a:bodyPr/>
          <a:lstStyle/>
          <a:p>
            <a:fld id="{F7D51113-0554-514E-B422-502D77D52506}" type="datetimeFigureOut">
              <a:rPr lang="en-US" smtClean="0"/>
              <a:t>5/13/2025</a:t>
            </a:fld>
            <a:endParaRPr lang="en-US"/>
          </a:p>
        </p:txBody>
      </p:sp>
      <p:sp>
        <p:nvSpPr>
          <p:cNvPr id="6" name="Footer Placeholder 5">
            <a:extLst>
              <a:ext uri="{FF2B5EF4-FFF2-40B4-BE49-F238E27FC236}">
                <a16:creationId xmlns:a16="http://schemas.microsoft.com/office/drawing/2014/main" id="{4363870E-EC7B-44DB-C153-73DDDCF052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59BD71-C04E-B812-0071-9654F22E8B19}"/>
              </a:ext>
            </a:extLst>
          </p:cNvPr>
          <p:cNvSpPr>
            <a:spLocks noGrp="1"/>
          </p:cNvSpPr>
          <p:nvPr>
            <p:ph type="sldNum" sz="quarter" idx="12"/>
          </p:nvPr>
        </p:nvSpPr>
        <p:spPr/>
        <p:txBody>
          <a:bodyPr/>
          <a:lstStyle/>
          <a:p>
            <a:fld id="{8B7650D7-33DE-5348-809E-6931CB870347}" type="slidenum">
              <a:rPr lang="en-US" smtClean="0"/>
              <a:t>‹#›</a:t>
            </a:fld>
            <a:endParaRPr lang="en-US"/>
          </a:p>
        </p:txBody>
      </p:sp>
    </p:spTree>
    <p:extLst>
      <p:ext uri="{BB962C8B-B14F-4D97-AF65-F5344CB8AC3E}">
        <p14:creationId xmlns:p14="http://schemas.microsoft.com/office/powerpoint/2010/main" val="2181497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676E5-C434-A745-C652-7E34E4BD7B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4989AC-E256-0B01-9BD2-2C7F0B0AB1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EA6351-5453-1EE3-ECDD-24F1D500CF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ACA3C4-96B9-A6F8-535F-240DA819A3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C94F73-7614-8F50-4CF8-4F764F8E7B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E8F5E6-EB18-92CF-2478-2AD164D0DA85}"/>
              </a:ext>
            </a:extLst>
          </p:cNvPr>
          <p:cNvSpPr>
            <a:spLocks noGrp="1"/>
          </p:cNvSpPr>
          <p:nvPr>
            <p:ph type="dt" sz="half" idx="10"/>
          </p:nvPr>
        </p:nvSpPr>
        <p:spPr/>
        <p:txBody>
          <a:bodyPr/>
          <a:lstStyle/>
          <a:p>
            <a:fld id="{F7D51113-0554-514E-B422-502D77D52506}" type="datetimeFigureOut">
              <a:rPr lang="en-US" smtClean="0"/>
              <a:t>5/13/2025</a:t>
            </a:fld>
            <a:endParaRPr lang="en-US"/>
          </a:p>
        </p:txBody>
      </p:sp>
      <p:sp>
        <p:nvSpPr>
          <p:cNvPr id="8" name="Footer Placeholder 7">
            <a:extLst>
              <a:ext uri="{FF2B5EF4-FFF2-40B4-BE49-F238E27FC236}">
                <a16:creationId xmlns:a16="http://schemas.microsoft.com/office/drawing/2014/main" id="{77E230E8-7F38-221A-7D95-B5F353812C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3B5DB7-CA40-0C71-60FB-D6894EC53CDD}"/>
              </a:ext>
            </a:extLst>
          </p:cNvPr>
          <p:cNvSpPr>
            <a:spLocks noGrp="1"/>
          </p:cNvSpPr>
          <p:nvPr>
            <p:ph type="sldNum" sz="quarter" idx="12"/>
          </p:nvPr>
        </p:nvSpPr>
        <p:spPr/>
        <p:txBody>
          <a:bodyPr/>
          <a:lstStyle/>
          <a:p>
            <a:fld id="{8B7650D7-33DE-5348-809E-6931CB870347}" type="slidenum">
              <a:rPr lang="en-US" smtClean="0"/>
              <a:t>‹#›</a:t>
            </a:fld>
            <a:endParaRPr lang="en-US"/>
          </a:p>
        </p:txBody>
      </p:sp>
    </p:spTree>
    <p:extLst>
      <p:ext uri="{BB962C8B-B14F-4D97-AF65-F5344CB8AC3E}">
        <p14:creationId xmlns:p14="http://schemas.microsoft.com/office/powerpoint/2010/main" val="2354224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01882-327F-70EB-D89E-F753F89411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C175DF-E83A-4C26-1E1E-075F172FE667}"/>
              </a:ext>
            </a:extLst>
          </p:cNvPr>
          <p:cNvSpPr>
            <a:spLocks noGrp="1"/>
          </p:cNvSpPr>
          <p:nvPr>
            <p:ph type="dt" sz="half" idx="10"/>
          </p:nvPr>
        </p:nvSpPr>
        <p:spPr/>
        <p:txBody>
          <a:bodyPr/>
          <a:lstStyle/>
          <a:p>
            <a:fld id="{F7D51113-0554-514E-B422-502D77D52506}" type="datetimeFigureOut">
              <a:rPr lang="en-US" smtClean="0"/>
              <a:t>5/13/2025</a:t>
            </a:fld>
            <a:endParaRPr lang="en-US"/>
          </a:p>
        </p:txBody>
      </p:sp>
      <p:sp>
        <p:nvSpPr>
          <p:cNvPr id="4" name="Footer Placeholder 3">
            <a:extLst>
              <a:ext uri="{FF2B5EF4-FFF2-40B4-BE49-F238E27FC236}">
                <a16:creationId xmlns:a16="http://schemas.microsoft.com/office/drawing/2014/main" id="{B49159CA-CDF1-4CF8-CC5A-857DF68FDE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756C53-A805-3754-6F8B-8244A8AE68CA}"/>
              </a:ext>
            </a:extLst>
          </p:cNvPr>
          <p:cNvSpPr>
            <a:spLocks noGrp="1"/>
          </p:cNvSpPr>
          <p:nvPr>
            <p:ph type="sldNum" sz="quarter" idx="12"/>
          </p:nvPr>
        </p:nvSpPr>
        <p:spPr/>
        <p:txBody>
          <a:bodyPr/>
          <a:lstStyle/>
          <a:p>
            <a:fld id="{8B7650D7-33DE-5348-809E-6931CB870347}" type="slidenum">
              <a:rPr lang="en-US" smtClean="0"/>
              <a:t>‹#›</a:t>
            </a:fld>
            <a:endParaRPr lang="en-US"/>
          </a:p>
        </p:txBody>
      </p:sp>
    </p:spTree>
    <p:extLst>
      <p:ext uri="{BB962C8B-B14F-4D97-AF65-F5344CB8AC3E}">
        <p14:creationId xmlns:p14="http://schemas.microsoft.com/office/powerpoint/2010/main" val="31260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FF6AD5-3F4D-4278-6BAA-E027FBA44EBC}"/>
              </a:ext>
            </a:extLst>
          </p:cNvPr>
          <p:cNvSpPr>
            <a:spLocks noGrp="1"/>
          </p:cNvSpPr>
          <p:nvPr>
            <p:ph type="dt" sz="half" idx="10"/>
          </p:nvPr>
        </p:nvSpPr>
        <p:spPr/>
        <p:txBody>
          <a:bodyPr/>
          <a:lstStyle/>
          <a:p>
            <a:fld id="{F7D51113-0554-514E-B422-502D77D52506}" type="datetimeFigureOut">
              <a:rPr lang="en-US" smtClean="0"/>
              <a:t>5/13/2025</a:t>
            </a:fld>
            <a:endParaRPr lang="en-US"/>
          </a:p>
        </p:txBody>
      </p:sp>
      <p:sp>
        <p:nvSpPr>
          <p:cNvPr id="3" name="Footer Placeholder 2">
            <a:extLst>
              <a:ext uri="{FF2B5EF4-FFF2-40B4-BE49-F238E27FC236}">
                <a16:creationId xmlns:a16="http://schemas.microsoft.com/office/drawing/2014/main" id="{DC4ABB27-9294-B058-24C7-F21F9CCFEA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119B3F-47CD-4E41-E9AB-73543745EAB6}"/>
              </a:ext>
            </a:extLst>
          </p:cNvPr>
          <p:cNvSpPr>
            <a:spLocks noGrp="1"/>
          </p:cNvSpPr>
          <p:nvPr>
            <p:ph type="sldNum" sz="quarter" idx="12"/>
          </p:nvPr>
        </p:nvSpPr>
        <p:spPr/>
        <p:txBody>
          <a:bodyPr/>
          <a:lstStyle/>
          <a:p>
            <a:fld id="{8B7650D7-33DE-5348-809E-6931CB870347}" type="slidenum">
              <a:rPr lang="en-US" smtClean="0"/>
              <a:t>‹#›</a:t>
            </a:fld>
            <a:endParaRPr lang="en-US"/>
          </a:p>
        </p:txBody>
      </p:sp>
    </p:spTree>
    <p:extLst>
      <p:ext uri="{BB962C8B-B14F-4D97-AF65-F5344CB8AC3E}">
        <p14:creationId xmlns:p14="http://schemas.microsoft.com/office/powerpoint/2010/main" val="313251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3AB97-A819-6C3C-A583-5950BC7D3D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C4290D-0275-2806-316A-8C7DF23093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553BC6-BEB6-C863-CC9A-100489E6F6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8DF0B9-4A4D-1323-E54D-68D755722EB8}"/>
              </a:ext>
            </a:extLst>
          </p:cNvPr>
          <p:cNvSpPr>
            <a:spLocks noGrp="1"/>
          </p:cNvSpPr>
          <p:nvPr>
            <p:ph type="dt" sz="half" idx="10"/>
          </p:nvPr>
        </p:nvSpPr>
        <p:spPr/>
        <p:txBody>
          <a:bodyPr/>
          <a:lstStyle/>
          <a:p>
            <a:fld id="{F7D51113-0554-514E-B422-502D77D52506}" type="datetimeFigureOut">
              <a:rPr lang="en-US" smtClean="0"/>
              <a:t>5/13/2025</a:t>
            </a:fld>
            <a:endParaRPr lang="en-US"/>
          </a:p>
        </p:txBody>
      </p:sp>
      <p:sp>
        <p:nvSpPr>
          <p:cNvPr id="6" name="Footer Placeholder 5">
            <a:extLst>
              <a:ext uri="{FF2B5EF4-FFF2-40B4-BE49-F238E27FC236}">
                <a16:creationId xmlns:a16="http://schemas.microsoft.com/office/drawing/2014/main" id="{94B573AA-5A9C-80E1-05E7-9D153EEB9A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0B7865-F432-79A7-FAA2-233C41954348}"/>
              </a:ext>
            </a:extLst>
          </p:cNvPr>
          <p:cNvSpPr>
            <a:spLocks noGrp="1"/>
          </p:cNvSpPr>
          <p:nvPr>
            <p:ph type="sldNum" sz="quarter" idx="12"/>
          </p:nvPr>
        </p:nvSpPr>
        <p:spPr/>
        <p:txBody>
          <a:bodyPr/>
          <a:lstStyle/>
          <a:p>
            <a:fld id="{8B7650D7-33DE-5348-809E-6931CB870347}" type="slidenum">
              <a:rPr lang="en-US" smtClean="0"/>
              <a:t>‹#›</a:t>
            </a:fld>
            <a:endParaRPr lang="en-US"/>
          </a:p>
        </p:txBody>
      </p:sp>
    </p:spTree>
    <p:extLst>
      <p:ext uri="{BB962C8B-B14F-4D97-AF65-F5344CB8AC3E}">
        <p14:creationId xmlns:p14="http://schemas.microsoft.com/office/powerpoint/2010/main" val="2324432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C094B-3EBF-FA3C-56EF-B5116C4FCD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D6A1D3-C2C6-D916-D91D-2464078212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93C1E2-0552-37B9-B96A-3AC0B0F7C6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8D13E1-59F5-941C-25B7-0BA30B209C62}"/>
              </a:ext>
            </a:extLst>
          </p:cNvPr>
          <p:cNvSpPr>
            <a:spLocks noGrp="1"/>
          </p:cNvSpPr>
          <p:nvPr>
            <p:ph type="dt" sz="half" idx="10"/>
          </p:nvPr>
        </p:nvSpPr>
        <p:spPr/>
        <p:txBody>
          <a:bodyPr/>
          <a:lstStyle/>
          <a:p>
            <a:fld id="{F7D51113-0554-514E-B422-502D77D52506}" type="datetimeFigureOut">
              <a:rPr lang="en-US" smtClean="0"/>
              <a:t>5/13/2025</a:t>
            </a:fld>
            <a:endParaRPr lang="en-US"/>
          </a:p>
        </p:txBody>
      </p:sp>
      <p:sp>
        <p:nvSpPr>
          <p:cNvPr id="6" name="Footer Placeholder 5">
            <a:extLst>
              <a:ext uri="{FF2B5EF4-FFF2-40B4-BE49-F238E27FC236}">
                <a16:creationId xmlns:a16="http://schemas.microsoft.com/office/drawing/2014/main" id="{96B4E1F3-3E6C-F781-2954-D57DE6C779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FCF439-35A4-9968-F859-6AE9914419B8}"/>
              </a:ext>
            </a:extLst>
          </p:cNvPr>
          <p:cNvSpPr>
            <a:spLocks noGrp="1"/>
          </p:cNvSpPr>
          <p:nvPr>
            <p:ph type="sldNum" sz="quarter" idx="12"/>
          </p:nvPr>
        </p:nvSpPr>
        <p:spPr/>
        <p:txBody>
          <a:bodyPr/>
          <a:lstStyle/>
          <a:p>
            <a:fld id="{8B7650D7-33DE-5348-809E-6931CB870347}" type="slidenum">
              <a:rPr lang="en-US" smtClean="0"/>
              <a:t>‹#›</a:t>
            </a:fld>
            <a:endParaRPr lang="en-US"/>
          </a:p>
        </p:txBody>
      </p:sp>
    </p:spTree>
    <p:extLst>
      <p:ext uri="{BB962C8B-B14F-4D97-AF65-F5344CB8AC3E}">
        <p14:creationId xmlns:p14="http://schemas.microsoft.com/office/powerpoint/2010/main" val="566258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5D6AB6-80EF-C9FE-1A41-5DC8F0A26D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2B510C-205F-30FF-E8A8-10AEDC113C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646BD8-89B0-A5E1-7198-D069C88C1A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7D51113-0554-514E-B422-502D77D52506}" type="datetimeFigureOut">
              <a:rPr lang="en-US" smtClean="0"/>
              <a:t>5/13/2025</a:t>
            </a:fld>
            <a:endParaRPr lang="en-US"/>
          </a:p>
        </p:txBody>
      </p:sp>
      <p:sp>
        <p:nvSpPr>
          <p:cNvPr id="5" name="Footer Placeholder 4">
            <a:extLst>
              <a:ext uri="{FF2B5EF4-FFF2-40B4-BE49-F238E27FC236}">
                <a16:creationId xmlns:a16="http://schemas.microsoft.com/office/drawing/2014/main" id="{43DF2986-F7F3-E227-20EC-E3DC0FCAD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9CDD84F-074A-E550-6D3A-6ABAC6D1FD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7650D7-33DE-5348-809E-6931CB870347}" type="slidenum">
              <a:rPr lang="en-US" smtClean="0"/>
              <a:t>‹#›</a:t>
            </a:fld>
            <a:endParaRPr lang="en-US"/>
          </a:p>
        </p:txBody>
      </p:sp>
    </p:spTree>
    <p:extLst>
      <p:ext uri="{BB962C8B-B14F-4D97-AF65-F5344CB8AC3E}">
        <p14:creationId xmlns:p14="http://schemas.microsoft.com/office/powerpoint/2010/main" val="1089886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ricing"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17.sv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learn.microsoft.com/en-us/training/paths/github-administration-products/"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learn.microsoft.com/en-us/training/modules/github-introduction-products/"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19.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1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features/copilot#pricing" TargetMode="External"/><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hyperlink" Target="https://docs.github.com/en/github/managing-large-files/about-git-large-file-storage#about-storage-and-bandwidth-usage" TargetMode="External"/><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hyperlink" Target="https://docs.github.com/en/get-started/learning-about-github/githubs-plans" TargetMode="External"/><Relationship Id="rId2" Type="http://schemas.openxmlformats.org/officeDocument/2006/relationships/notesSlide" Target="../notesSlides/notesSlide45.xml"/><Relationship Id="rId1" Type="http://schemas.openxmlformats.org/officeDocument/2006/relationships/slideLayout" Target="../slideLayouts/slideLayout14.xml"/><Relationship Id="rId5" Type="http://schemas.openxmlformats.org/officeDocument/2006/relationships/hyperlink" Target="https://docs.github.com/enterprise-server@3.8/billing/managing-your-license-for-github-enterprise" TargetMode="External"/><Relationship Id="rId4" Type="http://schemas.openxmlformats.org/officeDocument/2006/relationships/hyperlink" Target="https://docs.github.com/en/enterprise-cloud@latest/billing"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1" y="2549528"/>
            <a:ext cx="5748827" cy="2110578"/>
          </a:xfrm>
        </p:spPr>
        <p:txBody>
          <a:bodyPr/>
          <a:lstStyle/>
          <a:p>
            <a:r>
              <a:rPr lang="en-US" dirty="0">
                <a:latin typeface="Quattrocento Sans" panose="020B0502050000020003" pitchFamily="34" charset="0"/>
              </a:rPr>
              <a:t>GH-100: GitHub Fundamentals - </a:t>
            </a:r>
            <a:r>
              <a:rPr lang="en-US" sz="3600" dirty="0">
                <a:latin typeface="Quattrocento Sans" panose="020B0502050000020003" pitchFamily="34" charset="0"/>
              </a:rPr>
              <a:t>Administration basics and product features Part 1</a:t>
            </a:r>
          </a:p>
        </p:txBody>
      </p:sp>
      <p:sp>
        <p:nvSpPr>
          <p:cNvPr id="6" name="Text Placeholder 5">
            <a:extLst>
              <a:ext uri="{FF2B5EF4-FFF2-40B4-BE49-F238E27FC236}">
                <a16:creationId xmlns:a16="http://schemas.microsoft.com/office/drawing/2014/main" id="{A885462E-AC6B-3006-FA4D-1CE744FBA46E}"/>
              </a:ext>
            </a:extLst>
          </p:cNvPr>
          <p:cNvSpPr>
            <a:spLocks noGrp="1"/>
          </p:cNvSpPr>
          <p:nvPr>
            <p:ph type="body" sz="quarter" idx="13"/>
          </p:nvPr>
        </p:nvSpPr>
        <p:spPr>
          <a:xfrm>
            <a:off x="569911" y="5681324"/>
            <a:ext cx="7434032" cy="501035"/>
          </a:xfrm>
        </p:spPr>
        <p:txBody>
          <a:bodyPr/>
          <a:lstStyle/>
          <a:p>
            <a:r>
              <a:rPr lang="en-US" sz="1800" dirty="0">
                <a:latin typeface="Quattrocento Sans" panose="020B0502050000020003" pitchFamily="34" charset="0"/>
                <a:hlinkClick r:id="" action="ppaction://noaction">
                  <a:extLst>
                    <a:ext uri="{A12FA001-AC4F-418D-AE19-62706E023703}">
                      <ahyp:hlinkClr xmlns:ahyp="http://schemas.microsoft.com/office/drawing/2018/hyperlinkcolor" val="tx"/>
                    </a:ext>
                  </a:extLst>
                </a:hlinkClick>
              </a:rPr>
              <a:t>GitHub Fundamentals - Administration basics and product features  </a:t>
            </a:r>
          </a:p>
          <a:p>
            <a:r>
              <a:rPr lang="en-US" sz="1800" dirty="0">
                <a:latin typeface="Quattrocento Sans" panose="020B0502050000020003" pitchFamily="34" charset="0"/>
                <a:hlinkClick r:id="" action="ppaction://noaction">
                  <a:extLst>
                    <a:ext uri="{A12FA001-AC4F-418D-AE19-62706E023703}">
                      <ahyp:hlinkClr xmlns:ahyp="http://schemas.microsoft.com/office/drawing/2018/hyperlinkcolor" val="tx"/>
                    </a:ext>
                  </a:extLst>
                </a:hlinkClick>
              </a:rPr>
              <a:t>- Part 1</a:t>
            </a:r>
            <a:endParaRPr lang="en-US" sz="1800" dirty="0"/>
          </a:p>
        </p:txBody>
      </p:sp>
      <p:sp>
        <p:nvSpPr>
          <p:cNvPr id="2" name="Footer Placeholder 1">
            <a:extLst>
              <a:ext uri="{FF2B5EF4-FFF2-40B4-BE49-F238E27FC236}">
                <a16:creationId xmlns:a16="http://schemas.microsoft.com/office/drawing/2014/main" id="{B4842410-2607-E871-3A7B-A6BFCD364DDB}"/>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404688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607574"/>
            <a:ext cx="3803376" cy="492443"/>
          </a:xfrm>
        </p:spPr>
        <p:txBody>
          <a:bodyPr>
            <a:normAutofit fontScale="90000"/>
          </a:bodyPr>
          <a:lstStyle/>
          <a:p>
            <a:r>
              <a:rPr lang="en-US" sz="3200" dirty="0">
                <a:latin typeface="Quattrocento Sans" panose="020B0502050000020003" pitchFamily="34" charset="0"/>
              </a:rPr>
              <a:t>GitHub Enterprise</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5121512" y="1115644"/>
            <a:ext cx="5987922" cy="39713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5" name="TextBox 4">
            <a:extLst>
              <a:ext uri="{FF2B5EF4-FFF2-40B4-BE49-F238E27FC236}">
                <a16:creationId xmlns:a16="http://schemas.microsoft.com/office/drawing/2014/main" id="{6938CF46-1DB3-5256-2E58-42BB3FDF3CE9}"/>
              </a:ext>
            </a:extLst>
          </p:cNvPr>
          <p:cNvSpPr txBox="1"/>
          <p:nvPr/>
        </p:nvSpPr>
        <p:spPr>
          <a:xfrm>
            <a:off x="579436" y="1115644"/>
            <a:ext cx="4318385" cy="4801314"/>
          </a:xfrm>
          <a:prstGeom prst="rect">
            <a:avLst/>
          </a:prstGeom>
          <a:noFill/>
        </p:spPr>
        <p:txBody>
          <a:bodyPr wrap="square" rtlCol="0">
            <a:spAutoFit/>
          </a:bodyPr>
          <a:lstStyle/>
          <a:p>
            <a:pPr algn="just"/>
            <a:r>
              <a:rPr lang="en-US" dirty="0">
                <a:latin typeface="Quattrocento Sans" panose="020B0502050000020003" pitchFamily="34" charset="0"/>
                <a:cs typeface="Segoe UI"/>
              </a:rPr>
              <a:t>GitHub Enterprise accounts enjoy a greater level of support and extra security, compliance, and deployment controls.</a:t>
            </a:r>
          </a:p>
          <a:p>
            <a:pPr algn="just"/>
            <a:r>
              <a:rPr lang="en-US" dirty="0">
                <a:latin typeface="Quattrocento Sans" panose="020B0502050000020003" pitchFamily="34" charset="0"/>
                <a:cs typeface="Segoe UI"/>
              </a:rPr>
              <a:t>You can create one or more enterprise accounts by signing up for the paid GitHub Enterprise product. When you create an enterprise account, you're assigned the role of enterprise owner. As an enterprise owner, you can add and remove organizations to and from the enterprise account. You can manage other administrators, enforce security policies across organizations, and so on.</a:t>
            </a:r>
          </a:p>
          <a:p>
            <a:pPr algn="just"/>
            <a:endParaRPr lang="en-US" dirty="0">
              <a:latin typeface="Quattrocento Sans" panose="020B0502050000020003" pitchFamily="34" charset="0"/>
              <a:cs typeface="Segoe UI"/>
            </a:endParaRPr>
          </a:p>
          <a:p>
            <a:pPr algn="just"/>
            <a:r>
              <a:rPr lang="en-US" dirty="0">
                <a:latin typeface="Quattrocento Sans" panose="020B0502050000020003" pitchFamily="34" charset="0"/>
                <a:cs typeface="Segoe UI"/>
              </a:rPr>
              <a:t>In addition to the features available with GitHub Team, GitHub Enterprise includes:</a:t>
            </a:r>
            <a:endParaRPr lang="en-US" b="1" dirty="0">
              <a:latin typeface="Quattrocento Sans" panose="020B0502050000020003" pitchFamily="34" charset="0"/>
              <a:cs typeface="Segoe UI"/>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5261856" y="1262050"/>
            <a:ext cx="5605841" cy="3585597"/>
          </a:xfrm>
          <a:prstGeom prst="rect">
            <a:avLst/>
          </a:prstGeom>
          <a:noFill/>
        </p:spPr>
        <p:txBody>
          <a:bodyPr wrap="square" numCol="1" rtlCol="0">
            <a:spAutoFit/>
          </a:bodyPr>
          <a:lstStyle/>
          <a:p>
            <a:pPr algn="just">
              <a:spcAft>
                <a:spcPts val="600"/>
              </a:spcAft>
            </a:pPr>
            <a:r>
              <a:rPr lang="en-US" sz="1600" b="0" i="0" dirty="0">
                <a:effectLst/>
                <a:latin typeface="Quattrocento Sans" panose="020B0502050000020003" pitchFamily="34" charset="0"/>
              </a:rPr>
              <a:t>In addition to the features available with GitHub Team, GitHub Enterprise includes:</a:t>
            </a:r>
          </a:p>
          <a:p>
            <a:pPr marL="285750" indent="-285750" algn="just">
              <a:spcAft>
                <a:spcPts val="600"/>
              </a:spcAft>
              <a:buFont typeface="Arial" panose="020B0604020202020204" pitchFamily="34" charset="0"/>
              <a:buChar char="•"/>
            </a:pPr>
            <a:endParaRPr lang="en-US" sz="1600" b="0" i="0" dirty="0">
              <a:effectLst/>
              <a:latin typeface="Quattrocento Sans" panose="020B0502050000020003" pitchFamily="34" charset="0"/>
            </a:endParaRPr>
          </a:p>
          <a:p>
            <a:pPr marL="285750" indent="-285750" algn="just">
              <a:spcAft>
                <a:spcPts val="600"/>
              </a:spcAft>
              <a:buFont typeface="Arial" panose="020B0604020202020204" pitchFamily="34" charset="0"/>
              <a:buChar char="•"/>
            </a:pPr>
            <a:r>
              <a:rPr lang="en-US" sz="1600" b="0" i="0" dirty="0">
                <a:effectLst/>
                <a:latin typeface="Quattrocento Sans" panose="020B0502050000020003" pitchFamily="34" charset="0"/>
              </a:rPr>
              <a:t>GitHub Enterprise Support</a:t>
            </a:r>
          </a:p>
          <a:p>
            <a:pPr marL="285750" indent="-285750" algn="just">
              <a:spcAft>
                <a:spcPts val="600"/>
              </a:spcAft>
              <a:buFont typeface="Arial" panose="020B0604020202020204" pitchFamily="34" charset="0"/>
              <a:buChar char="•"/>
            </a:pPr>
            <a:r>
              <a:rPr lang="en-US" sz="1600" b="0" i="0" dirty="0">
                <a:effectLst/>
                <a:latin typeface="Quattrocento Sans" panose="020B0502050000020003" pitchFamily="34" charset="0"/>
              </a:rPr>
              <a:t>More security, compliance, and deployment controls</a:t>
            </a:r>
          </a:p>
          <a:p>
            <a:pPr marL="285750" indent="-285750" algn="just">
              <a:spcAft>
                <a:spcPts val="600"/>
              </a:spcAft>
              <a:buFont typeface="Arial" panose="020B0604020202020204" pitchFamily="34" charset="0"/>
              <a:buChar char="•"/>
            </a:pPr>
            <a:r>
              <a:rPr lang="en-US" sz="1600" b="0" i="0" dirty="0">
                <a:effectLst/>
                <a:latin typeface="Quattrocento Sans" panose="020B0502050000020003" pitchFamily="34" charset="0"/>
              </a:rPr>
              <a:t>Authentication with security assertion markup language (SAML) single sign-on</a:t>
            </a:r>
          </a:p>
          <a:p>
            <a:pPr marL="285750" indent="-285750" algn="just">
              <a:spcAft>
                <a:spcPts val="600"/>
              </a:spcAft>
              <a:buFont typeface="Arial" panose="020B0604020202020204" pitchFamily="34" charset="0"/>
              <a:buChar char="•"/>
            </a:pPr>
            <a:r>
              <a:rPr lang="en-US" sz="1600" b="0" i="0" dirty="0">
                <a:effectLst/>
                <a:latin typeface="Quattrocento Sans" panose="020B0502050000020003" pitchFamily="34" charset="0"/>
              </a:rPr>
              <a:t>Access provisioning with SAML or System for Cross-domain Identity Management (SCIM)</a:t>
            </a:r>
          </a:p>
          <a:p>
            <a:pPr marL="285750" indent="-285750" algn="just">
              <a:spcAft>
                <a:spcPts val="600"/>
              </a:spcAft>
              <a:buFont typeface="Arial" panose="020B0604020202020204" pitchFamily="34" charset="0"/>
              <a:buChar char="•"/>
            </a:pPr>
            <a:r>
              <a:rPr lang="en-US" sz="1600" b="0" i="0" dirty="0">
                <a:effectLst/>
                <a:latin typeface="Quattrocento Sans" panose="020B0502050000020003" pitchFamily="34" charset="0"/>
              </a:rPr>
              <a:t>Deployment protection rules with GitHub Actions for private or internal repositories GitHub Connect</a:t>
            </a:r>
          </a:p>
          <a:p>
            <a:pPr marL="285750" indent="-285750" algn="just">
              <a:spcAft>
                <a:spcPts val="600"/>
              </a:spcAft>
              <a:buFont typeface="Arial" panose="020B0604020202020204" pitchFamily="34" charset="0"/>
              <a:buChar char="•"/>
            </a:pPr>
            <a:r>
              <a:rPr lang="en-US" sz="1600" b="0" i="0" dirty="0">
                <a:effectLst/>
                <a:latin typeface="Quattrocento Sans" panose="020B0502050000020003" pitchFamily="34" charset="0"/>
              </a:rPr>
              <a:t>The option to purchase GitHub Advanced Security</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79351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GitHub Enterprise options</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674030" y="1349800"/>
            <a:ext cx="5303244" cy="35690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865878" y="2066825"/>
            <a:ext cx="4881912" cy="2523768"/>
          </a:xfrm>
          <a:prstGeom prst="rect">
            <a:avLst/>
          </a:prstGeom>
          <a:noFill/>
        </p:spPr>
        <p:txBody>
          <a:bodyPr wrap="square" rtlCol="0">
            <a:spAutoFit/>
          </a:bodyPr>
          <a:lstStyle/>
          <a:p>
            <a:pPr marL="342900" indent="-342900" algn="l">
              <a:spcBef>
                <a:spcPts val="1200"/>
              </a:spcBef>
              <a:buFont typeface="+mj-lt"/>
              <a:buAutoNum type="arabicPeriod"/>
            </a:pPr>
            <a:r>
              <a:rPr lang="en-US" sz="1600" b="1" i="0" dirty="0">
                <a:effectLst/>
                <a:latin typeface="Quattrocento Sans" panose="020B0502050000020003" pitchFamily="34" charset="0"/>
              </a:rPr>
              <a:t>GitHub Enterprise Server</a:t>
            </a:r>
          </a:p>
          <a:p>
            <a:pPr marL="742950" lvl="1" indent="-285750">
              <a:spcBef>
                <a:spcPts val="1200"/>
              </a:spcBef>
              <a:buFont typeface="Arial" panose="020B0604020202020204" pitchFamily="34" charset="0"/>
              <a:buChar char="•"/>
            </a:pPr>
            <a:r>
              <a:rPr lang="en-US" sz="1600" b="0" i="0" dirty="0">
                <a:effectLst/>
                <a:latin typeface="Quattrocento Sans" panose="020B0502050000020003" pitchFamily="34" charset="0"/>
              </a:rPr>
              <a:t>GHES is a self-hosted solution that allows organizations to have full control over their infrastructure.</a:t>
            </a:r>
          </a:p>
          <a:p>
            <a:pPr marL="342900" indent="-342900" algn="l">
              <a:spcBef>
                <a:spcPts val="1200"/>
              </a:spcBef>
              <a:buFont typeface="+mj-lt"/>
              <a:buAutoNum type="arabicPeriod"/>
            </a:pPr>
            <a:r>
              <a:rPr lang="en-US" sz="1600" b="1" i="0" dirty="0">
                <a:effectLst/>
                <a:latin typeface="Quattrocento Sans" panose="020B0502050000020003" pitchFamily="34" charset="0"/>
              </a:rPr>
              <a:t>GitHub Enterprise Cloud</a:t>
            </a:r>
          </a:p>
          <a:p>
            <a:pPr marL="742950" lvl="1" indent="-285750">
              <a:spcBef>
                <a:spcPts val="1200"/>
              </a:spcBef>
              <a:buFont typeface="Arial" panose="020B0604020202020204" pitchFamily="34" charset="0"/>
              <a:buChar char="•"/>
            </a:pPr>
            <a:r>
              <a:rPr lang="en-US" sz="1600" b="0" i="0" dirty="0">
                <a:effectLst/>
                <a:latin typeface="Quattrocento Sans" panose="020B0502050000020003" pitchFamily="34" charset="0"/>
              </a:rPr>
              <a:t>GitHub Enterprise Cloud includes a dramatic increase in both GitHub Actions minutes and GitHub Packages storage.</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7" y="6421083"/>
            <a:ext cx="3357563" cy="195617"/>
          </a:xfrm>
        </p:spPr>
        <p:txBody>
          <a:bodyPr/>
          <a:lstStyle/>
          <a:p>
            <a:pPr defTabSz="914367">
              <a:defRPr/>
            </a:pPr>
            <a:r>
              <a:rPr lang="en-US" dirty="0">
                <a:solidFill>
                  <a:srgbClr val="000000"/>
                </a:solidFill>
              </a:rPr>
              <a:t>© Copyright Microsoft Corporation. All rights reserved.</a:t>
            </a:r>
          </a:p>
        </p:txBody>
      </p:sp>
      <p:sp>
        <p:nvSpPr>
          <p:cNvPr id="8" name="TextBox 7">
            <a:extLst>
              <a:ext uri="{FF2B5EF4-FFF2-40B4-BE49-F238E27FC236}">
                <a16:creationId xmlns:a16="http://schemas.microsoft.com/office/drawing/2014/main" id="{9747BA7C-7E15-B862-375D-04A6BB874BD7}"/>
              </a:ext>
            </a:extLst>
          </p:cNvPr>
          <p:cNvSpPr txBox="1"/>
          <p:nvPr/>
        </p:nvSpPr>
        <p:spPr>
          <a:xfrm>
            <a:off x="865878" y="1545631"/>
            <a:ext cx="4655672" cy="369332"/>
          </a:xfrm>
          <a:prstGeom prst="rect">
            <a:avLst/>
          </a:prstGeom>
          <a:noFill/>
        </p:spPr>
        <p:txBody>
          <a:bodyPr wrap="square" rtlCol="0">
            <a:spAutoFit/>
          </a:bodyPr>
          <a:lstStyle/>
          <a:p>
            <a:r>
              <a:rPr lang="en-US" b="1" dirty="0">
                <a:latin typeface="Quattrocento Sans" panose="020B0502050000020003" pitchFamily="34" charset="0"/>
                <a:cs typeface="Segoe UI"/>
              </a:rPr>
              <a:t>GitHub Enterprise options</a:t>
            </a:r>
            <a:endParaRPr lang="en-US" sz="1600" dirty="0">
              <a:latin typeface="Quattrocento Sans" panose="020B0502050000020003" pitchFamily="34" charset="0"/>
              <a:cs typeface="Segoe UI"/>
            </a:endParaRPr>
          </a:p>
        </p:txBody>
      </p:sp>
      <p:sp>
        <p:nvSpPr>
          <p:cNvPr id="9" name="Rectangle 8">
            <a:extLst>
              <a:ext uri="{FF2B5EF4-FFF2-40B4-BE49-F238E27FC236}">
                <a16:creationId xmlns:a16="http://schemas.microsoft.com/office/drawing/2014/main" id="{5F704FAF-9145-12F4-FD9C-6566B31261BC}"/>
              </a:ext>
            </a:extLst>
          </p:cNvPr>
          <p:cNvSpPr>
            <a:spLocks/>
          </p:cNvSpPr>
          <p:nvPr/>
        </p:nvSpPr>
        <p:spPr>
          <a:xfrm>
            <a:off x="6509407" y="1349800"/>
            <a:ext cx="5008563" cy="4204041"/>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0" name="TextBox 9">
            <a:extLst>
              <a:ext uri="{FF2B5EF4-FFF2-40B4-BE49-F238E27FC236}">
                <a16:creationId xmlns:a16="http://schemas.microsoft.com/office/drawing/2014/main" id="{D8AD45A3-83DD-0708-9E71-57E7DF2FCF68}"/>
              </a:ext>
            </a:extLst>
          </p:cNvPr>
          <p:cNvSpPr txBox="1"/>
          <p:nvPr/>
        </p:nvSpPr>
        <p:spPr>
          <a:xfrm>
            <a:off x="6744983" y="1914963"/>
            <a:ext cx="4576822" cy="3170099"/>
          </a:xfrm>
          <a:prstGeom prst="rect">
            <a:avLst/>
          </a:prstGeom>
          <a:noFill/>
        </p:spPr>
        <p:txBody>
          <a:bodyPr wrap="square" rtlCol="0">
            <a:spAutoFit/>
          </a:bodyPr>
          <a:lstStyle/>
          <a:p>
            <a:pPr marL="285750" indent="-285750" algn="l">
              <a:spcBef>
                <a:spcPts val="600"/>
              </a:spcBef>
              <a:spcAft>
                <a:spcPts val="600"/>
              </a:spcAft>
              <a:buFont typeface="Arial" panose="020B0604020202020204" pitchFamily="34" charset="0"/>
              <a:buChar char="•"/>
            </a:pPr>
            <a:r>
              <a:rPr lang="en-US" sz="1600" b="1" i="0" dirty="0">
                <a:effectLst/>
                <a:latin typeface="Quattrocento Sans" panose="020B0502050000020003" pitchFamily="34" charset="0"/>
              </a:rPr>
              <a:t>50,000</a:t>
            </a:r>
            <a:r>
              <a:rPr lang="en-US" sz="1600" i="0" dirty="0">
                <a:effectLst/>
                <a:latin typeface="Quattrocento Sans" panose="020B0502050000020003" pitchFamily="34" charset="0"/>
              </a:rPr>
              <a:t> GitHub Actions minutes per month</a:t>
            </a:r>
          </a:p>
          <a:p>
            <a:pPr marL="285750" indent="-285750" algn="l">
              <a:spcBef>
                <a:spcPts val="600"/>
              </a:spcBef>
              <a:spcAft>
                <a:spcPts val="600"/>
              </a:spcAft>
              <a:buFont typeface="Arial" panose="020B0604020202020204" pitchFamily="34" charset="0"/>
              <a:buChar char="•"/>
            </a:pPr>
            <a:r>
              <a:rPr lang="en-US" sz="1600" b="1" i="0" dirty="0">
                <a:effectLst/>
                <a:latin typeface="Quattrocento Sans" panose="020B0502050000020003" pitchFamily="34" charset="0"/>
              </a:rPr>
              <a:t>50-GB</a:t>
            </a:r>
            <a:r>
              <a:rPr lang="en-US" sz="1600" i="0" dirty="0">
                <a:effectLst/>
                <a:latin typeface="Quattrocento Sans" panose="020B0502050000020003" pitchFamily="34" charset="0"/>
              </a:rPr>
              <a:t> GitHub Packages storage</a:t>
            </a:r>
          </a:p>
          <a:p>
            <a:pPr marL="285750" indent="-285750" algn="l">
              <a:spcBef>
                <a:spcPts val="600"/>
              </a:spcBef>
              <a:spcAft>
                <a:spcPts val="600"/>
              </a:spcAft>
              <a:buFont typeface="Arial" panose="020B0604020202020204" pitchFamily="34" charset="0"/>
              <a:buChar char="•"/>
            </a:pPr>
            <a:r>
              <a:rPr lang="en-US" sz="1600" i="0" dirty="0">
                <a:effectLst/>
                <a:latin typeface="Quattrocento Sans" panose="020B0502050000020003" pitchFamily="34" charset="0"/>
              </a:rPr>
              <a:t>A service level agreement for </a:t>
            </a:r>
            <a:r>
              <a:rPr lang="en-US" sz="1600" b="1" i="0" dirty="0">
                <a:effectLst/>
                <a:latin typeface="Quattrocento Sans" panose="020B0502050000020003" pitchFamily="34" charset="0"/>
              </a:rPr>
              <a:t>99.9% monthly uptime</a:t>
            </a:r>
          </a:p>
          <a:p>
            <a:pPr marL="285750" indent="-285750" algn="l">
              <a:spcBef>
                <a:spcPts val="600"/>
              </a:spcBef>
              <a:spcAft>
                <a:spcPts val="600"/>
              </a:spcAft>
              <a:buFont typeface="Arial" panose="020B0604020202020204" pitchFamily="34" charset="0"/>
              <a:buChar char="•"/>
            </a:pPr>
            <a:r>
              <a:rPr lang="en-US" sz="1600" i="0" dirty="0">
                <a:effectLst/>
                <a:latin typeface="Quattrocento Sans" panose="020B0502050000020003" pitchFamily="34" charset="0"/>
              </a:rPr>
              <a:t>Option to </a:t>
            </a:r>
            <a:r>
              <a:rPr lang="en-US" sz="1600" b="1" i="0" dirty="0">
                <a:effectLst/>
                <a:latin typeface="Quattrocento Sans" panose="020B0502050000020003" pitchFamily="34" charset="0"/>
              </a:rPr>
              <a:t>centrally manage policy and billing </a:t>
            </a:r>
            <a:r>
              <a:rPr lang="en-US" sz="1600" i="0" dirty="0">
                <a:effectLst/>
                <a:latin typeface="Quattrocento Sans" panose="020B0502050000020003" pitchFamily="34" charset="0"/>
              </a:rPr>
              <a:t>for multiple </a:t>
            </a:r>
            <a:r>
              <a:rPr lang="en-US" sz="1600" i="0" dirty="0" err="1">
                <a:effectLst/>
                <a:latin typeface="Quattrocento Sans" panose="020B0502050000020003" pitchFamily="34" charset="0"/>
              </a:rPr>
              <a:t>GitHub.com</a:t>
            </a:r>
            <a:r>
              <a:rPr lang="en-US" sz="1600" i="0" dirty="0">
                <a:effectLst/>
                <a:latin typeface="Quattrocento Sans" panose="020B0502050000020003" pitchFamily="34" charset="0"/>
              </a:rPr>
              <a:t> organizations with an enterprise account</a:t>
            </a:r>
          </a:p>
          <a:p>
            <a:pPr marL="285750" indent="-285750" algn="l">
              <a:spcBef>
                <a:spcPts val="600"/>
              </a:spcBef>
              <a:spcAft>
                <a:spcPts val="600"/>
              </a:spcAft>
              <a:buFont typeface="Arial" panose="020B0604020202020204" pitchFamily="34" charset="0"/>
              <a:buChar char="•"/>
            </a:pPr>
            <a:r>
              <a:rPr lang="en-US" sz="1600" i="0" dirty="0">
                <a:effectLst/>
                <a:latin typeface="Quattrocento Sans" panose="020B0502050000020003" pitchFamily="34" charset="0"/>
              </a:rPr>
              <a:t>Option to provision and manage the user accounts for your developers, by using Enterprise Managed Users</a:t>
            </a:r>
          </a:p>
        </p:txBody>
      </p:sp>
      <p:sp>
        <p:nvSpPr>
          <p:cNvPr id="11" name="TextBox 10">
            <a:extLst>
              <a:ext uri="{FF2B5EF4-FFF2-40B4-BE49-F238E27FC236}">
                <a16:creationId xmlns:a16="http://schemas.microsoft.com/office/drawing/2014/main" id="{69E1F522-FB8B-287D-0187-392F024D9434}"/>
              </a:ext>
            </a:extLst>
          </p:cNvPr>
          <p:cNvSpPr txBox="1"/>
          <p:nvPr/>
        </p:nvSpPr>
        <p:spPr>
          <a:xfrm>
            <a:off x="6727829" y="1544808"/>
            <a:ext cx="4576822" cy="369332"/>
          </a:xfrm>
          <a:prstGeom prst="rect">
            <a:avLst/>
          </a:prstGeom>
          <a:noFill/>
        </p:spPr>
        <p:txBody>
          <a:bodyPr wrap="square" rtlCol="0">
            <a:spAutoFit/>
          </a:bodyPr>
          <a:lstStyle/>
          <a:p>
            <a:r>
              <a:rPr lang="en-US" b="1" dirty="0">
                <a:latin typeface="Quattrocento Sans" panose="020B0502050000020003" pitchFamily="34" charset="0"/>
                <a:cs typeface="Segoe UI"/>
              </a:rPr>
              <a:t>Extra Features Of </a:t>
            </a:r>
            <a:r>
              <a:rPr lang="en-US" b="1" dirty="0" err="1">
                <a:latin typeface="Quattrocento Sans" panose="020B0502050000020003" pitchFamily="34" charset="0"/>
                <a:cs typeface="Segoe UI"/>
              </a:rPr>
              <a:t>Github</a:t>
            </a:r>
            <a:r>
              <a:rPr lang="en-US" b="1" dirty="0">
                <a:latin typeface="Quattrocento Sans" panose="020B0502050000020003" pitchFamily="34" charset="0"/>
                <a:cs typeface="Segoe UI"/>
              </a:rPr>
              <a:t> Enterprise Cloud:</a:t>
            </a:r>
            <a:endParaRPr lang="en-US" sz="1600" dirty="0">
              <a:latin typeface="Quattrocento Sans" panose="020B0502050000020003" pitchFamily="34" charset="0"/>
              <a:cs typeface="Segoe UI"/>
            </a:endParaRPr>
          </a:p>
        </p:txBody>
      </p:sp>
    </p:spTree>
    <p:extLst>
      <p:ext uri="{BB962C8B-B14F-4D97-AF65-F5344CB8AC3E}">
        <p14:creationId xmlns:p14="http://schemas.microsoft.com/office/powerpoint/2010/main" val="171854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42F16-A786-0F3A-1DA1-91463B3826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5F016D-0CE3-1277-541A-24465005E6DA}"/>
              </a:ext>
            </a:extLst>
          </p:cNvPr>
          <p:cNvSpPr>
            <a:spLocks noGrp="1"/>
          </p:cNvSpPr>
          <p:nvPr>
            <p:ph type="title"/>
          </p:nvPr>
        </p:nvSpPr>
        <p:spPr>
          <a:xfrm>
            <a:off x="588262" y="585216"/>
            <a:ext cx="8193024" cy="430887"/>
          </a:xfrm>
        </p:spPr>
        <p:txBody>
          <a:bodyPr>
            <a:noAutofit/>
          </a:bodyPr>
          <a:lstStyle/>
          <a:p>
            <a:r>
              <a:rPr lang="en-US" sz="2900" dirty="0">
                <a:latin typeface="Quattrocento Sans" panose="020B0502050000020003" pitchFamily="34" charset="0"/>
              </a:rPr>
              <a:t>GitHub Mobile and GitHub Desktop</a:t>
            </a:r>
          </a:p>
        </p:txBody>
      </p:sp>
      <p:sp>
        <p:nvSpPr>
          <p:cNvPr id="17" name="Rectangle 16">
            <a:extLst>
              <a:ext uri="{FF2B5EF4-FFF2-40B4-BE49-F238E27FC236}">
                <a16:creationId xmlns:a16="http://schemas.microsoft.com/office/drawing/2014/main" id="{04E15C8F-398A-EEE1-1F79-C8FC5EBE3335}"/>
              </a:ext>
            </a:extLst>
          </p:cNvPr>
          <p:cNvSpPr>
            <a:spLocks/>
          </p:cNvSpPr>
          <p:nvPr/>
        </p:nvSpPr>
        <p:spPr>
          <a:xfrm>
            <a:off x="594899" y="2470739"/>
            <a:ext cx="5819616" cy="3950343"/>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9" name="TextBox 18">
            <a:extLst>
              <a:ext uri="{FF2B5EF4-FFF2-40B4-BE49-F238E27FC236}">
                <a16:creationId xmlns:a16="http://schemas.microsoft.com/office/drawing/2014/main" id="{A69038B3-1969-C9D5-E5EC-F4CB64F44DDC}"/>
              </a:ext>
            </a:extLst>
          </p:cNvPr>
          <p:cNvSpPr txBox="1"/>
          <p:nvPr/>
        </p:nvSpPr>
        <p:spPr>
          <a:xfrm>
            <a:off x="771792" y="2590513"/>
            <a:ext cx="4404510" cy="369332"/>
          </a:xfrm>
          <a:prstGeom prst="rect">
            <a:avLst/>
          </a:prstGeom>
          <a:noFill/>
        </p:spPr>
        <p:txBody>
          <a:bodyPr wrap="square" rtlCol="0">
            <a:spAutoFit/>
          </a:bodyPr>
          <a:lstStyle/>
          <a:p>
            <a:r>
              <a:rPr lang="en-US" dirty="0">
                <a:latin typeface="Quattrocento Sans" panose="020B0502050000020003" pitchFamily="34" charset="0"/>
                <a:cs typeface="Segoe UI"/>
              </a:rPr>
              <a:t>GitHub Mobile</a:t>
            </a:r>
          </a:p>
        </p:txBody>
      </p:sp>
      <p:sp>
        <p:nvSpPr>
          <p:cNvPr id="22" name="TextBox 21">
            <a:extLst>
              <a:ext uri="{FF2B5EF4-FFF2-40B4-BE49-F238E27FC236}">
                <a16:creationId xmlns:a16="http://schemas.microsoft.com/office/drawing/2014/main" id="{3CBF1FDF-30E7-EC50-1156-01421A91ED18}"/>
              </a:ext>
            </a:extLst>
          </p:cNvPr>
          <p:cNvSpPr txBox="1"/>
          <p:nvPr/>
        </p:nvSpPr>
        <p:spPr>
          <a:xfrm>
            <a:off x="771792" y="2964671"/>
            <a:ext cx="5502884" cy="3770263"/>
          </a:xfrm>
          <a:prstGeom prst="rect">
            <a:avLst/>
          </a:prstGeom>
          <a:noFill/>
        </p:spPr>
        <p:txBody>
          <a:bodyPr wrap="square" rtlCol="0">
            <a:spAutoFit/>
          </a:bodyPr>
          <a:lstStyle/>
          <a:p>
            <a:pPr algn="just"/>
            <a:r>
              <a:rPr lang="en-US" sz="1400" b="0" i="0" dirty="0">
                <a:effectLst/>
                <a:latin typeface="Quattrocento Sans" panose="020B0502050000020003" pitchFamily="34" charset="0"/>
              </a:rPr>
              <a:t>GitHub Mobile gives you a way to do high-impact work on GitHub quickly and from anywhere. GitHub Mobile is a safe and secure way to access your GitHub data through a trusted, first-party client application.</a:t>
            </a:r>
          </a:p>
          <a:p>
            <a:pPr algn="just"/>
            <a:endParaRPr lang="en-US" sz="1400" b="0" i="0" dirty="0">
              <a:effectLst/>
              <a:latin typeface="Quattrocento Sans" panose="020B0502050000020003" pitchFamily="34" charset="0"/>
            </a:endParaRPr>
          </a:p>
          <a:p>
            <a:pPr algn="just">
              <a:spcAft>
                <a:spcPts val="600"/>
              </a:spcAft>
            </a:pPr>
            <a:r>
              <a:rPr lang="en-US" sz="1400" b="0" i="0" dirty="0">
                <a:effectLst/>
                <a:latin typeface="Quattrocento Sans" panose="020B0502050000020003" pitchFamily="34" charset="0"/>
              </a:rPr>
              <a:t>With GitHub Mobile you can:</a:t>
            </a:r>
          </a:p>
          <a:p>
            <a:pPr marL="285750" indent="-285750" algn="just">
              <a:spcAft>
                <a:spcPts val="600"/>
              </a:spcAft>
              <a:buFont typeface="Arial" panose="020B0604020202020204" pitchFamily="34" charset="0"/>
              <a:buChar char="•"/>
            </a:pPr>
            <a:r>
              <a:rPr lang="en-US" sz="1200" b="0" i="0" dirty="0">
                <a:effectLst/>
                <a:latin typeface="Quattrocento Sans" panose="020B0502050000020003" pitchFamily="34" charset="0"/>
              </a:rPr>
              <a:t>Manage, triage, and clear notifications from </a:t>
            </a:r>
            <a:r>
              <a:rPr lang="en-US" sz="1200" b="0" i="0" dirty="0" err="1">
                <a:effectLst/>
                <a:latin typeface="Quattrocento Sans" panose="020B0502050000020003" pitchFamily="34" charset="0"/>
              </a:rPr>
              <a:t>github.com</a:t>
            </a:r>
            <a:r>
              <a:rPr lang="en-US" sz="1200" b="0" i="0" dirty="0">
                <a:effectLst/>
                <a:latin typeface="Quattrocento Sans" panose="020B0502050000020003" pitchFamily="34" charset="0"/>
              </a:rPr>
              <a:t>.</a:t>
            </a:r>
          </a:p>
          <a:p>
            <a:pPr marL="285750" indent="-285750" algn="just">
              <a:spcAft>
                <a:spcPts val="600"/>
              </a:spcAft>
              <a:buFont typeface="Arial" panose="020B0604020202020204" pitchFamily="34" charset="0"/>
              <a:buChar char="•"/>
            </a:pPr>
            <a:r>
              <a:rPr lang="en-US" sz="1200" b="0" i="0" dirty="0">
                <a:effectLst/>
                <a:latin typeface="Quattrocento Sans" panose="020B0502050000020003" pitchFamily="34" charset="0"/>
              </a:rPr>
              <a:t>Read, review, and collaborate on issues and pull requests.</a:t>
            </a:r>
          </a:p>
          <a:p>
            <a:pPr marL="285750" indent="-285750" algn="just">
              <a:spcAft>
                <a:spcPts val="600"/>
              </a:spcAft>
              <a:buFont typeface="Arial" panose="020B0604020202020204" pitchFamily="34" charset="0"/>
              <a:buChar char="•"/>
            </a:pPr>
            <a:r>
              <a:rPr lang="en-US" sz="1200" b="0" i="0" dirty="0">
                <a:effectLst/>
                <a:latin typeface="Quattrocento Sans" panose="020B0502050000020003" pitchFamily="34" charset="0"/>
              </a:rPr>
              <a:t>Edit files in pull requests.</a:t>
            </a:r>
          </a:p>
          <a:p>
            <a:pPr marL="285750" indent="-285750" algn="just">
              <a:spcAft>
                <a:spcPts val="600"/>
              </a:spcAft>
              <a:buFont typeface="Arial" panose="020B0604020202020204" pitchFamily="34" charset="0"/>
              <a:buChar char="•"/>
            </a:pPr>
            <a:r>
              <a:rPr lang="en-US" sz="1200" b="0" i="0" dirty="0">
                <a:effectLst/>
                <a:latin typeface="Quattrocento Sans" panose="020B0502050000020003" pitchFamily="34" charset="0"/>
              </a:rPr>
              <a:t>Search for, browse, and interact with users, repositories, and organizations.</a:t>
            </a:r>
          </a:p>
          <a:p>
            <a:pPr marL="285750" indent="-285750" algn="just">
              <a:spcAft>
                <a:spcPts val="600"/>
              </a:spcAft>
              <a:buFont typeface="Arial" panose="020B0604020202020204" pitchFamily="34" charset="0"/>
              <a:buChar char="•"/>
            </a:pPr>
            <a:r>
              <a:rPr lang="en-US" sz="1200" b="0" i="0" dirty="0">
                <a:effectLst/>
                <a:latin typeface="Quattrocento Sans" panose="020B0502050000020003" pitchFamily="34" charset="0"/>
              </a:rPr>
              <a:t>Receive a push notification when someone mentions your username.</a:t>
            </a:r>
          </a:p>
          <a:p>
            <a:pPr marL="285750" indent="-285750" algn="just">
              <a:spcAft>
                <a:spcPts val="600"/>
              </a:spcAft>
              <a:buFont typeface="Arial" panose="020B0604020202020204" pitchFamily="34" charset="0"/>
              <a:buChar char="•"/>
            </a:pPr>
            <a:r>
              <a:rPr lang="en-US" sz="1200" b="0" i="0" dirty="0">
                <a:effectLst/>
                <a:latin typeface="Quattrocento Sans" panose="020B0502050000020003" pitchFamily="34" charset="0"/>
              </a:rPr>
              <a:t>Schedule your push notifications for specific custom hours.</a:t>
            </a:r>
          </a:p>
          <a:p>
            <a:pPr marL="285750" indent="-285750" algn="just">
              <a:spcAft>
                <a:spcPts val="600"/>
              </a:spcAft>
              <a:buFont typeface="Arial" panose="020B0604020202020204" pitchFamily="34" charset="0"/>
              <a:buChar char="•"/>
            </a:pPr>
            <a:r>
              <a:rPr lang="en-US" sz="1200" b="0" i="0" dirty="0">
                <a:effectLst/>
                <a:latin typeface="Quattrocento Sans" panose="020B0502050000020003" pitchFamily="34" charset="0"/>
              </a:rPr>
              <a:t>Secure your </a:t>
            </a:r>
            <a:r>
              <a:rPr lang="en-US" sz="1200" b="0" i="0" dirty="0" err="1">
                <a:effectLst/>
                <a:latin typeface="Quattrocento Sans" panose="020B0502050000020003" pitchFamily="34" charset="0"/>
              </a:rPr>
              <a:t>GitHub.com</a:t>
            </a:r>
            <a:r>
              <a:rPr lang="en-US" sz="1200" b="0" i="0" dirty="0">
                <a:effectLst/>
                <a:latin typeface="Quattrocento Sans" panose="020B0502050000020003" pitchFamily="34" charset="0"/>
              </a:rPr>
              <a:t> account with two-factor authentication.</a:t>
            </a:r>
          </a:p>
          <a:p>
            <a:pPr marL="285750" indent="-285750" algn="just">
              <a:spcAft>
                <a:spcPts val="600"/>
              </a:spcAft>
              <a:buFont typeface="Arial" panose="020B0604020202020204" pitchFamily="34" charset="0"/>
              <a:buChar char="•"/>
            </a:pPr>
            <a:r>
              <a:rPr lang="en-US" sz="1200" b="0" i="0" dirty="0">
                <a:effectLst/>
                <a:latin typeface="Quattrocento Sans" panose="020B0502050000020003" pitchFamily="34" charset="0"/>
              </a:rPr>
              <a:t>Verify your sign in attempts on unrecognized devices.</a:t>
            </a:r>
          </a:p>
          <a:p>
            <a:endParaRPr lang="en-US" sz="1400" b="0" i="0" dirty="0">
              <a:effectLst/>
              <a:latin typeface="Quattrocento Sans" panose="020B0502050000020003" pitchFamily="34" charset="0"/>
            </a:endParaRPr>
          </a:p>
        </p:txBody>
      </p:sp>
      <p:sp>
        <p:nvSpPr>
          <p:cNvPr id="8" name="Oval 7">
            <a:extLst>
              <a:ext uri="{FF2B5EF4-FFF2-40B4-BE49-F238E27FC236}">
                <a16:creationId xmlns:a16="http://schemas.microsoft.com/office/drawing/2014/main" id="{40850EFE-C2EE-DF4E-4EF9-2462D8A3B895}"/>
              </a:ext>
            </a:extLst>
          </p:cNvPr>
          <p:cNvSpPr/>
          <p:nvPr/>
        </p:nvSpPr>
        <p:spPr>
          <a:xfrm>
            <a:off x="2743200" y="1720951"/>
            <a:ext cx="866775" cy="6858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1" name="Oval 10">
            <a:extLst>
              <a:ext uri="{FF2B5EF4-FFF2-40B4-BE49-F238E27FC236}">
                <a16:creationId xmlns:a16="http://schemas.microsoft.com/office/drawing/2014/main" id="{677C3781-21CD-18EA-E0D4-236C71BEF6EE}"/>
              </a:ext>
            </a:extLst>
          </p:cNvPr>
          <p:cNvSpPr/>
          <p:nvPr/>
        </p:nvSpPr>
        <p:spPr>
          <a:xfrm>
            <a:off x="8636513" y="1684599"/>
            <a:ext cx="866775" cy="6858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3" name="Text Placeholder 2">
            <a:extLst>
              <a:ext uri="{FF2B5EF4-FFF2-40B4-BE49-F238E27FC236}">
                <a16:creationId xmlns:a16="http://schemas.microsoft.com/office/drawing/2014/main" id="{0DF933F7-E04C-B92A-C267-E627DA37E2B3}"/>
              </a:ext>
            </a:extLst>
          </p:cNvPr>
          <p:cNvSpPr txBox="1">
            <a:spLocks/>
          </p:cNvSpPr>
          <p:nvPr/>
        </p:nvSpPr>
        <p:spPr>
          <a:xfrm>
            <a:off x="661223" y="1211663"/>
            <a:ext cx="10929243"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800" b="0" i="0" dirty="0">
                <a:effectLst/>
                <a:latin typeface="Quattrocento Sans" panose="020B0502050000020003" pitchFamily="34" charset="0"/>
              </a:rPr>
              <a:t>There are multiple ways to access your GitHub account aside from </a:t>
            </a:r>
            <a:r>
              <a:rPr lang="en-US" sz="1800" b="0" i="0" dirty="0" err="1">
                <a:effectLst/>
                <a:latin typeface="Quattrocento Sans" panose="020B0502050000020003" pitchFamily="34" charset="0"/>
              </a:rPr>
              <a:t>github.com</a:t>
            </a:r>
            <a:r>
              <a:rPr lang="en-US" sz="1800" b="0" i="0" dirty="0">
                <a:effectLst/>
                <a:latin typeface="Quattrocento Sans" panose="020B0502050000020003" pitchFamily="34" charset="0"/>
              </a:rPr>
              <a:t>. GitHub Mobile and GitHub Desktop allow you to have a seamless experience while accessing your account on the go.</a:t>
            </a:r>
          </a:p>
        </p:txBody>
      </p:sp>
      <p:sp>
        <p:nvSpPr>
          <p:cNvPr id="18" name="Rectangle 17">
            <a:extLst>
              <a:ext uri="{FF2B5EF4-FFF2-40B4-BE49-F238E27FC236}">
                <a16:creationId xmlns:a16="http://schemas.microsoft.com/office/drawing/2014/main" id="{1E71B13A-6BC8-61F3-AAB7-8CF28B8644F0}"/>
              </a:ext>
            </a:extLst>
          </p:cNvPr>
          <p:cNvSpPr>
            <a:spLocks/>
          </p:cNvSpPr>
          <p:nvPr/>
        </p:nvSpPr>
        <p:spPr>
          <a:xfrm>
            <a:off x="6694420" y="2470739"/>
            <a:ext cx="4725788" cy="3802044"/>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0" name="TextBox 19">
            <a:extLst>
              <a:ext uri="{FF2B5EF4-FFF2-40B4-BE49-F238E27FC236}">
                <a16:creationId xmlns:a16="http://schemas.microsoft.com/office/drawing/2014/main" id="{E0E511E9-457E-9C65-3FDA-B6B238265C54}"/>
              </a:ext>
            </a:extLst>
          </p:cNvPr>
          <p:cNvSpPr txBox="1"/>
          <p:nvPr/>
        </p:nvSpPr>
        <p:spPr>
          <a:xfrm>
            <a:off x="6871313" y="2590512"/>
            <a:ext cx="4404510" cy="369332"/>
          </a:xfrm>
          <a:prstGeom prst="rect">
            <a:avLst/>
          </a:prstGeom>
          <a:noFill/>
        </p:spPr>
        <p:txBody>
          <a:bodyPr wrap="square" rtlCol="0">
            <a:spAutoFit/>
          </a:bodyPr>
          <a:lstStyle/>
          <a:p>
            <a:r>
              <a:rPr lang="en-US" dirty="0">
                <a:latin typeface="Quattrocento Sans" panose="020B0502050000020003" pitchFamily="34" charset="0"/>
                <a:cs typeface="Segoe UI"/>
              </a:rPr>
              <a:t>GitHub Desktop</a:t>
            </a:r>
          </a:p>
        </p:txBody>
      </p:sp>
      <p:sp>
        <p:nvSpPr>
          <p:cNvPr id="21" name="TextBox 20">
            <a:extLst>
              <a:ext uri="{FF2B5EF4-FFF2-40B4-BE49-F238E27FC236}">
                <a16:creationId xmlns:a16="http://schemas.microsoft.com/office/drawing/2014/main" id="{492899C9-D7F7-039E-75BB-BDAB01DB403D}"/>
              </a:ext>
            </a:extLst>
          </p:cNvPr>
          <p:cNvSpPr txBox="1"/>
          <p:nvPr/>
        </p:nvSpPr>
        <p:spPr>
          <a:xfrm>
            <a:off x="6871314" y="2983532"/>
            <a:ext cx="4404510" cy="3600986"/>
          </a:xfrm>
          <a:prstGeom prst="rect">
            <a:avLst/>
          </a:prstGeom>
          <a:noFill/>
        </p:spPr>
        <p:txBody>
          <a:bodyPr wrap="square" rtlCol="0">
            <a:spAutoFit/>
          </a:bodyPr>
          <a:lstStyle/>
          <a:p>
            <a:pPr algn="just"/>
            <a:r>
              <a:rPr lang="en-US" sz="1400" b="0" i="0" dirty="0">
                <a:effectLst/>
                <a:latin typeface="Quattrocento Sans" panose="020B0502050000020003" pitchFamily="34" charset="0"/>
              </a:rPr>
              <a:t>GitHub Desktop is an open-source, stand-alone software application that enables you to be more productive. It facilitates collaboration between you and your team and the sharing of Git and GitHub best practices within your team.</a:t>
            </a:r>
          </a:p>
          <a:p>
            <a:pPr algn="just"/>
            <a:endParaRPr lang="en-US" sz="1400" b="0" i="0" dirty="0">
              <a:effectLst/>
              <a:latin typeface="Quattrocento Sans" panose="020B0502050000020003" pitchFamily="34" charset="0"/>
            </a:endParaRPr>
          </a:p>
          <a:p>
            <a:pPr algn="just">
              <a:spcAft>
                <a:spcPts val="600"/>
              </a:spcAft>
            </a:pPr>
            <a:r>
              <a:rPr lang="en-US" sz="1400" b="0" i="0" dirty="0">
                <a:effectLst/>
                <a:latin typeface="Quattrocento Sans" panose="020B0502050000020003" pitchFamily="34" charset="0"/>
              </a:rPr>
              <a:t>Here are a few of the many things you can do with GitHub Desktop:</a:t>
            </a:r>
          </a:p>
          <a:p>
            <a:pPr marL="285750" indent="-285750" algn="just">
              <a:spcAft>
                <a:spcPts val="600"/>
              </a:spcAft>
              <a:buFont typeface="Arial" panose="020B0604020202020204" pitchFamily="34" charset="0"/>
              <a:buChar char="•"/>
            </a:pPr>
            <a:r>
              <a:rPr lang="en-US" sz="1200" b="0" i="0" dirty="0">
                <a:effectLst/>
                <a:latin typeface="Quattrocento Sans" panose="020B0502050000020003" pitchFamily="34" charset="0"/>
              </a:rPr>
              <a:t>Add and clone repositories.</a:t>
            </a:r>
          </a:p>
          <a:p>
            <a:pPr marL="285750" indent="-285750" algn="just">
              <a:spcAft>
                <a:spcPts val="600"/>
              </a:spcAft>
              <a:buFont typeface="Arial" panose="020B0604020202020204" pitchFamily="34" charset="0"/>
              <a:buChar char="•"/>
            </a:pPr>
            <a:r>
              <a:rPr lang="en-US" sz="1200" b="0" i="0" dirty="0">
                <a:effectLst/>
                <a:latin typeface="Quattrocento Sans" panose="020B0502050000020003" pitchFamily="34" charset="0"/>
              </a:rPr>
              <a:t>Add changes to your commit interactively.</a:t>
            </a:r>
          </a:p>
          <a:p>
            <a:pPr marL="285750" indent="-285750" algn="just">
              <a:spcAft>
                <a:spcPts val="600"/>
              </a:spcAft>
              <a:buFont typeface="Arial" panose="020B0604020202020204" pitchFamily="34" charset="0"/>
              <a:buChar char="•"/>
            </a:pPr>
            <a:r>
              <a:rPr lang="en-US" sz="1200" b="0" i="0" dirty="0">
                <a:effectLst/>
                <a:latin typeface="Quattrocento Sans" panose="020B0502050000020003" pitchFamily="34" charset="0"/>
              </a:rPr>
              <a:t>Quickly add coauthors to your commit.</a:t>
            </a:r>
          </a:p>
          <a:p>
            <a:pPr marL="285750" indent="-285750" algn="just">
              <a:spcAft>
                <a:spcPts val="600"/>
              </a:spcAft>
              <a:buFont typeface="Arial" panose="020B0604020202020204" pitchFamily="34" charset="0"/>
              <a:buChar char="•"/>
            </a:pPr>
            <a:r>
              <a:rPr lang="en-US" sz="1200" b="0" i="0" dirty="0">
                <a:effectLst/>
                <a:latin typeface="Quattrocento Sans" panose="020B0502050000020003" pitchFamily="34" charset="0"/>
              </a:rPr>
              <a:t>Check out branches with pull requests and view CI statuses.</a:t>
            </a:r>
          </a:p>
          <a:p>
            <a:pPr marL="285750" indent="-285750" algn="just">
              <a:spcAft>
                <a:spcPts val="600"/>
              </a:spcAft>
              <a:buFont typeface="Arial" panose="020B0604020202020204" pitchFamily="34" charset="0"/>
              <a:buChar char="•"/>
            </a:pPr>
            <a:r>
              <a:rPr lang="en-US" sz="1200" b="0" i="0" dirty="0">
                <a:effectLst/>
                <a:latin typeface="Quattrocento Sans" panose="020B0502050000020003" pitchFamily="34" charset="0"/>
              </a:rPr>
              <a:t>Compare changed images.</a:t>
            </a:r>
          </a:p>
          <a:p>
            <a:endParaRPr lang="en-US" sz="1400" b="0" i="0" dirty="0">
              <a:effectLst/>
              <a:latin typeface="Quattrocento Sans" panose="020B0502050000020003" pitchFamily="34" charset="0"/>
            </a:endParaRPr>
          </a:p>
        </p:txBody>
      </p:sp>
      <p:sp>
        <p:nvSpPr>
          <p:cNvPr id="4" name="Footer Placeholder 3">
            <a:extLst>
              <a:ext uri="{FF2B5EF4-FFF2-40B4-BE49-F238E27FC236}">
                <a16:creationId xmlns:a16="http://schemas.microsoft.com/office/drawing/2014/main" id="{EC8A8F4D-CC5F-6FD1-F7A8-1FE112B3B767}"/>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7" name="Graphic 6" descr="Smart Phone outline">
            <a:extLst>
              <a:ext uri="{FF2B5EF4-FFF2-40B4-BE49-F238E27FC236}">
                <a16:creationId xmlns:a16="http://schemas.microsoft.com/office/drawing/2014/main" id="{5580E1CE-7188-B439-45CC-2833701477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2789" y="1684599"/>
            <a:ext cx="700445" cy="700445"/>
          </a:xfrm>
          <a:prstGeom prst="rect">
            <a:avLst/>
          </a:prstGeom>
        </p:spPr>
      </p:pic>
      <p:pic>
        <p:nvPicPr>
          <p:cNvPr id="10" name="Graphic 9" descr="Monitor outline">
            <a:extLst>
              <a:ext uri="{FF2B5EF4-FFF2-40B4-BE49-F238E27FC236}">
                <a16:creationId xmlns:a16="http://schemas.microsoft.com/office/drawing/2014/main" id="{DD5045F2-3AFD-6197-2D6B-D40AECCBE3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19677" y="1733678"/>
            <a:ext cx="700445" cy="700445"/>
          </a:xfrm>
          <a:prstGeom prst="rect">
            <a:avLst/>
          </a:prstGeom>
        </p:spPr>
      </p:pic>
    </p:spTree>
    <p:extLst>
      <p:ext uri="{BB962C8B-B14F-4D97-AF65-F5344CB8AC3E}">
        <p14:creationId xmlns:p14="http://schemas.microsoft.com/office/powerpoint/2010/main" val="5463153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GitHub billing</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7" y="6421083"/>
            <a:ext cx="9056943" cy="197976"/>
          </a:xfrm>
        </p:spPr>
        <p:txBody>
          <a:bodyPr/>
          <a:lstStyle/>
          <a:p>
            <a:pPr defTabSz="914367">
              <a:defRPr/>
            </a:pPr>
            <a:r>
              <a:rPr lang="en-US" dirty="0">
                <a:solidFill>
                  <a:srgbClr val="000000"/>
                </a:solidFill>
              </a:rPr>
              <a:t>© Copyright Microsoft Corporation. All rights reserved.</a:t>
            </a:r>
          </a:p>
        </p:txBody>
      </p:sp>
      <p:sp>
        <p:nvSpPr>
          <p:cNvPr id="4" name="TextBox 3">
            <a:extLst>
              <a:ext uri="{FF2B5EF4-FFF2-40B4-BE49-F238E27FC236}">
                <a16:creationId xmlns:a16="http://schemas.microsoft.com/office/drawing/2014/main" id="{821A337D-81FE-375A-A79E-E94A9BEC7E03}"/>
              </a:ext>
            </a:extLst>
          </p:cNvPr>
          <p:cNvSpPr txBox="1"/>
          <p:nvPr/>
        </p:nvSpPr>
        <p:spPr>
          <a:xfrm>
            <a:off x="579438" y="1100017"/>
            <a:ext cx="10624590" cy="4708981"/>
          </a:xfrm>
          <a:prstGeom prst="rect">
            <a:avLst/>
          </a:prstGeom>
          <a:noFill/>
        </p:spPr>
        <p:txBody>
          <a:bodyPr wrap="square" rtlCol="0">
            <a:spAutoFit/>
          </a:bodyPr>
          <a:lstStyle/>
          <a:p>
            <a:pPr>
              <a:spcAft>
                <a:spcPts val="1200"/>
              </a:spcAft>
            </a:pPr>
            <a:r>
              <a:rPr lang="en-US" sz="1600" dirty="0">
                <a:latin typeface="Quattrocento Sans" panose="020B0502050000020003" pitchFamily="34" charset="0"/>
              </a:rPr>
              <a:t>Now let's review billing and payments for your GitHub account.</a:t>
            </a:r>
          </a:p>
          <a:p>
            <a:pPr>
              <a:spcAft>
                <a:spcPts val="1200"/>
              </a:spcAft>
            </a:pPr>
            <a:r>
              <a:rPr lang="en-US" sz="1600" dirty="0">
                <a:latin typeface="Quattrocento Sans" panose="020B0502050000020003" pitchFamily="34" charset="0"/>
              </a:rPr>
              <a:t>GitHub bills separately for each account. You receive a separate bill for your personal account and for each organization or enterprise account you own.</a:t>
            </a:r>
          </a:p>
          <a:p>
            <a:pPr>
              <a:spcAft>
                <a:spcPts val="1200"/>
              </a:spcAft>
            </a:pPr>
            <a:r>
              <a:rPr lang="en-US" sz="1600" dirty="0">
                <a:latin typeface="Quattrocento Sans" panose="020B0502050000020003" pitchFamily="34" charset="0"/>
              </a:rPr>
              <a:t>The bill for each account is a combination of charges for your subscriptions and usage-based billing.</a:t>
            </a:r>
          </a:p>
          <a:p>
            <a:pPr marL="285750" indent="-285750">
              <a:spcAft>
                <a:spcPts val="1200"/>
              </a:spcAft>
              <a:buFont typeface="Arial" panose="020B0604020202020204" pitchFamily="34" charset="0"/>
              <a:buChar char="•"/>
            </a:pPr>
            <a:r>
              <a:rPr lang="en-US" sz="1600" b="1" dirty="0">
                <a:latin typeface="Quattrocento Sans" panose="020B0502050000020003" pitchFamily="34" charset="0"/>
              </a:rPr>
              <a:t>Subscriptions </a:t>
            </a:r>
            <a:r>
              <a:rPr lang="en-US" sz="1600" dirty="0">
                <a:latin typeface="Quattrocento Sans" panose="020B0502050000020003" pitchFamily="34" charset="0"/>
              </a:rPr>
              <a:t>include your account's plan, such as GitHub Pro or GitHub Team, and paid products that have a consistent monthly cost, such as GitHub Copilot and apps from GitHub Marketplace.</a:t>
            </a:r>
          </a:p>
          <a:p>
            <a:pPr marL="285750" indent="-285750">
              <a:spcAft>
                <a:spcPts val="1200"/>
              </a:spcAft>
              <a:buFont typeface="Arial" panose="020B0604020202020204" pitchFamily="34" charset="0"/>
              <a:buChar char="•"/>
            </a:pPr>
            <a:r>
              <a:rPr lang="en-US" sz="1600" b="1" dirty="0">
                <a:latin typeface="Quattrocento Sans" panose="020B0502050000020003" pitchFamily="34" charset="0"/>
              </a:rPr>
              <a:t>Usage-based billing </a:t>
            </a:r>
            <a:r>
              <a:rPr lang="en-US" sz="1600" dirty="0">
                <a:latin typeface="Quattrocento Sans" panose="020B0502050000020003" pitchFamily="34" charset="0"/>
              </a:rPr>
              <a:t>applies when the cost of a paid product depends on how much you use the product. For example, the cost of GitHub Actions depends on how many minutes your jobs spend running and how much storage your artifacts use.</a:t>
            </a:r>
          </a:p>
          <a:p>
            <a:pPr>
              <a:spcAft>
                <a:spcPts val="1200"/>
              </a:spcAft>
            </a:pPr>
            <a:r>
              <a:rPr lang="en-US" sz="1600" b="1" dirty="0">
                <a:latin typeface="Quattrocento Sans" panose="020B0502050000020003" pitchFamily="34" charset="0"/>
              </a:rPr>
              <a:t>Note: </a:t>
            </a:r>
            <a:r>
              <a:rPr lang="en-US" sz="1600" dirty="0">
                <a:latin typeface="Quattrocento Sans" panose="020B0502050000020003" pitchFamily="34" charset="0"/>
              </a:rPr>
              <a:t>Your plan might come with included amounts of usage-based products. For example, with GitHub Pro, your personal account gets 3,000 minutes of GitHub Actions usage for free each month. You can control usage beyond the included amounts by setting spending limits</a:t>
            </a:r>
          </a:p>
          <a:p>
            <a:pPr>
              <a:spcAft>
                <a:spcPts val="1200"/>
              </a:spcAft>
            </a:pPr>
            <a:r>
              <a:rPr lang="en-US" sz="1600" dirty="0">
                <a:latin typeface="Quattrocento Sans" panose="020B0502050000020003" pitchFamily="34" charset="0"/>
              </a:rPr>
              <a:t>Understanding GitHub's billing structures is crucial for effective administration and cost management. This document focuses on differentiating how GitHub products are billed, including seat licenses, GitHub Actions, GitHub Packages, and the new billing platform's capabilities.</a:t>
            </a:r>
          </a:p>
        </p:txBody>
      </p:sp>
      <p:cxnSp>
        <p:nvCxnSpPr>
          <p:cNvPr id="5" name="Straight Connector 4">
            <a:extLst>
              <a:ext uri="{FF2B5EF4-FFF2-40B4-BE49-F238E27FC236}">
                <a16:creationId xmlns:a16="http://schemas.microsoft.com/office/drawing/2014/main" id="{4F2DC0E7-8CE4-EE7C-0F8B-CABF0744E980}"/>
              </a:ext>
            </a:extLst>
          </p:cNvPr>
          <p:cNvCxnSpPr/>
          <p:nvPr/>
        </p:nvCxnSpPr>
        <p:spPr>
          <a:xfrm>
            <a:off x="579437" y="4135120"/>
            <a:ext cx="0" cy="711200"/>
          </a:xfrm>
          <a:prstGeom prst="line">
            <a:avLst/>
          </a:prstGeom>
          <a:ln w="381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8760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Pricing for GitHub Actions</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579437" y="1293033"/>
            <a:ext cx="8589513" cy="3708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870973" y="1583049"/>
            <a:ext cx="8006439" cy="3016210"/>
          </a:xfrm>
          <a:prstGeom prst="rect">
            <a:avLst/>
          </a:prstGeom>
          <a:noFill/>
        </p:spPr>
        <p:txBody>
          <a:bodyPr wrap="square" rtlCol="0">
            <a:spAutoFit/>
          </a:bodyPr>
          <a:lstStyle/>
          <a:p>
            <a:pPr algn="l">
              <a:spcBef>
                <a:spcPts val="600"/>
              </a:spcBef>
              <a:spcAft>
                <a:spcPts val="600"/>
              </a:spcAft>
            </a:pPr>
            <a:r>
              <a:rPr lang="en-US" sz="1600" i="0" dirty="0">
                <a:effectLst/>
                <a:latin typeface="Quattrocento Sans" panose="020B0502050000020003" pitchFamily="34" charset="0"/>
              </a:rPr>
              <a:t>GitHub Actions enables automation of workflows directly within repositories. Its pricing model varies based on repository visibility and account type:</a:t>
            </a:r>
          </a:p>
          <a:p>
            <a:pPr marL="285750" indent="-285750" algn="l">
              <a:spcBef>
                <a:spcPts val="600"/>
              </a:spcBef>
              <a:spcAft>
                <a:spcPts val="600"/>
              </a:spcAft>
              <a:buFont typeface="Arial" panose="020B0604020202020204" pitchFamily="34" charset="0"/>
              <a:buChar char="•"/>
            </a:pPr>
            <a:r>
              <a:rPr lang="en-US" sz="1600" b="1" i="0" dirty="0">
                <a:effectLst/>
                <a:latin typeface="Quattrocento Sans" panose="020B0502050000020003" pitchFamily="34" charset="0"/>
              </a:rPr>
              <a:t>Public Repositories</a:t>
            </a:r>
            <a:r>
              <a:rPr lang="en-US" sz="1600" i="0" dirty="0">
                <a:effectLst/>
                <a:latin typeface="Quattrocento Sans" panose="020B0502050000020003" pitchFamily="34" charset="0"/>
              </a:rPr>
              <a:t>: Usage of GitHub Actions is free for public repositories, providing unlimited minutes on GitHub-hosted runners.</a:t>
            </a:r>
          </a:p>
          <a:p>
            <a:pPr marL="285750" indent="-285750" algn="l">
              <a:spcBef>
                <a:spcPts val="600"/>
              </a:spcBef>
              <a:spcAft>
                <a:spcPts val="600"/>
              </a:spcAft>
              <a:buFont typeface="Arial" panose="020B0604020202020204" pitchFamily="34" charset="0"/>
              <a:buChar char="•"/>
            </a:pPr>
            <a:r>
              <a:rPr lang="en-US" sz="1600" b="1" i="0" dirty="0">
                <a:effectLst/>
                <a:latin typeface="Quattrocento Sans" panose="020B0502050000020003" pitchFamily="34" charset="0"/>
              </a:rPr>
              <a:t>Private Repositories</a:t>
            </a:r>
            <a:r>
              <a:rPr lang="en-US" sz="1600" i="0" dirty="0">
                <a:effectLst/>
                <a:latin typeface="Quattrocento Sans" panose="020B0502050000020003" pitchFamily="34" charset="0"/>
              </a:rPr>
              <a:t>: Each account receives a certain amount of free minutes and storage for GitHub-hosted runners, depending on the account's plan. For example, GitHub Free for personal accounts includes 2,000 CI/CD minutes per month. Usage beyond the included amounts is controlled by spending limits.</a:t>
            </a:r>
          </a:p>
          <a:p>
            <a:pPr algn="l">
              <a:spcBef>
                <a:spcPts val="600"/>
              </a:spcBef>
              <a:spcAft>
                <a:spcPts val="600"/>
              </a:spcAft>
            </a:pPr>
            <a:r>
              <a:rPr lang="en-US" sz="1600" i="0" dirty="0">
                <a:effectLst/>
                <a:latin typeface="Quattrocento Sans" panose="020B0502050000020003" pitchFamily="34" charset="0"/>
              </a:rPr>
              <a:t>It's important to monitor usage to avoid unexpected costs, especially for private repositories with high activity.</a:t>
            </a:r>
            <a:endParaRPr lang="en-US" sz="1200" i="0" dirty="0">
              <a:effectLst/>
              <a:latin typeface="Quattrocento Sans" panose="020B0502050000020003" pitchFamily="34" charset="0"/>
            </a:endParaRP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7" y="6421083"/>
            <a:ext cx="9056943" cy="197976"/>
          </a:xfrm>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351933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10F1B-D5C6-486B-3CB9-B2DF03CEB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7B49B-0FCF-A745-9D78-4EED8A4CB9DD}"/>
              </a:ext>
            </a:extLst>
          </p:cNvPr>
          <p:cNvSpPr>
            <a:spLocks noGrp="1"/>
          </p:cNvSpPr>
          <p:nvPr>
            <p:ph type="title"/>
          </p:nvPr>
        </p:nvSpPr>
        <p:spPr>
          <a:xfrm>
            <a:off x="481122" y="591772"/>
            <a:ext cx="10785408" cy="307777"/>
          </a:xfrm>
        </p:spPr>
        <p:txBody>
          <a:bodyPr>
            <a:normAutofit fontScale="90000"/>
          </a:bodyPr>
          <a:lstStyle/>
          <a:p>
            <a:r>
              <a:rPr lang="en-US" sz="3200" dirty="0">
                <a:latin typeface="Quattrocento Sans" panose="020B0502050000020003" pitchFamily="34" charset="0"/>
              </a:rPr>
              <a:t>Pricing and Support Options for Organizations</a:t>
            </a:r>
          </a:p>
        </p:txBody>
      </p:sp>
      <p:sp>
        <p:nvSpPr>
          <p:cNvPr id="19" name="TextBox 18">
            <a:extLst>
              <a:ext uri="{FF2B5EF4-FFF2-40B4-BE49-F238E27FC236}">
                <a16:creationId xmlns:a16="http://schemas.microsoft.com/office/drawing/2014/main" id="{2E4A5E93-AC7A-9C24-8959-C13F3C1F0CF8}"/>
              </a:ext>
            </a:extLst>
          </p:cNvPr>
          <p:cNvSpPr txBox="1"/>
          <p:nvPr/>
        </p:nvSpPr>
        <p:spPr>
          <a:xfrm>
            <a:off x="509106" y="937792"/>
            <a:ext cx="10590694" cy="923330"/>
          </a:xfrm>
          <a:prstGeom prst="rect">
            <a:avLst/>
          </a:prstGeom>
          <a:noFill/>
        </p:spPr>
        <p:txBody>
          <a:bodyPr wrap="square">
            <a:spAutoFit/>
          </a:bodyPr>
          <a:lstStyle/>
          <a:p>
            <a:r>
              <a:rPr lang="en-US" dirty="0">
                <a:latin typeface="Quattrocento Sans" panose="020B0502050000020003" pitchFamily="34" charset="0"/>
              </a:rPr>
              <a:t>Organizations should evaluate their collaboration needs and security priorities to choose the plan that best fits their goals. GitHub offers various plans tailored to organizational needs, each with distinct features and support options:</a:t>
            </a:r>
          </a:p>
        </p:txBody>
      </p:sp>
      <p:sp>
        <p:nvSpPr>
          <p:cNvPr id="9" name="Rectangle 8">
            <a:extLst>
              <a:ext uri="{FF2B5EF4-FFF2-40B4-BE49-F238E27FC236}">
                <a16:creationId xmlns:a16="http://schemas.microsoft.com/office/drawing/2014/main" id="{413D2103-2C97-2DBC-43AA-3494CD1262C7}"/>
              </a:ext>
            </a:extLst>
          </p:cNvPr>
          <p:cNvSpPr/>
          <p:nvPr/>
        </p:nvSpPr>
        <p:spPr>
          <a:xfrm>
            <a:off x="1792016" y="1947430"/>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2" name="Rectangle 11">
            <a:extLst>
              <a:ext uri="{FF2B5EF4-FFF2-40B4-BE49-F238E27FC236}">
                <a16:creationId xmlns:a16="http://schemas.microsoft.com/office/drawing/2014/main" id="{F434E8D8-402B-9864-D58F-DA18251DF25E}"/>
              </a:ext>
            </a:extLst>
          </p:cNvPr>
          <p:cNvSpPr>
            <a:spLocks/>
          </p:cNvSpPr>
          <p:nvPr/>
        </p:nvSpPr>
        <p:spPr>
          <a:xfrm>
            <a:off x="447447" y="2644571"/>
            <a:ext cx="3569153" cy="3275636"/>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3" name="TextBox 12">
            <a:extLst>
              <a:ext uri="{FF2B5EF4-FFF2-40B4-BE49-F238E27FC236}">
                <a16:creationId xmlns:a16="http://schemas.microsoft.com/office/drawing/2014/main" id="{1851AE00-0FF8-8A51-3EB7-117E591F2211}"/>
              </a:ext>
            </a:extLst>
          </p:cNvPr>
          <p:cNvSpPr txBox="1"/>
          <p:nvPr/>
        </p:nvSpPr>
        <p:spPr>
          <a:xfrm>
            <a:off x="524223" y="2795975"/>
            <a:ext cx="3569148" cy="369332"/>
          </a:xfrm>
          <a:prstGeom prst="rect">
            <a:avLst/>
          </a:prstGeom>
          <a:noFill/>
        </p:spPr>
        <p:txBody>
          <a:bodyPr wrap="square" rtlCol="0">
            <a:spAutoFit/>
          </a:bodyPr>
          <a:lstStyle/>
          <a:p>
            <a:r>
              <a:rPr lang="en-US" b="1" dirty="0">
                <a:latin typeface="Quattrocento Sans" panose="020B0502050000020003" pitchFamily="34" charset="0"/>
                <a:cs typeface="Segoe UI"/>
              </a:rPr>
              <a:t>GitHub Free for Organizations:</a:t>
            </a:r>
            <a:endParaRPr lang="en-US" dirty="0">
              <a:latin typeface="Quattrocento Sans" panose="020B0502050000020003" pitchFamily="34" charset="0"/>
              <a:cs typeface="Segoe UI"/>
            </a:endParaRPr>
          </a:p>
        </p:txBody>
      </p:sp>
      <p:sp>
        <p:nvSpPr>
          <p:cNvPr id="14" name="TextBox 13">
            <a:extLst>
              <a:ext uri="{FF2B5EF4-FFF2-40B4-BE49-F238E27FC236}">
                <a16:creationId xmlns:a16="http://schemas.microsoft.com/office/drawing/2014/main" id="{94A3FA1B-DC1D-01E2-4230-241F0A63EE5D}"/>
              </a:ext>
            </a:extLst>
          </p:cNvPr>
          <p:cNvSpPr txBox="1"/>
          <p:nvPr/>
        </p:nvSpPr>
        <p:spPr>
          <a:xfrm>
            <a:off x="579438" y="3190151"/>
            <a:ext cx="3186247" cy="1615827"/>
          </a:xfrm>
          <a:prstGeom prst="rect">
            <a:avLst/>
          </a:prstGeom>
          <a:noFill/>
        </p:spPr>
        <p:txBody>
          <a:bodyPr wrap="square" rtlCol="0">
            <a:spAutoFit/>
          </a:bodyPr>
          <a:lstStyle/>
          <a:p>
            <a:pPr marL="285750" indent="-285750">
              <a:spcAft>
                <a:spcPts val="600"/>
              </a:spcAft>
              <a:buFont typeface="Wingdings" pitchFamily="2" charset="2"/>
              <a:buChar char="Ø"/>
            </a:pPr>
            <a:r>
              <a:rPr lang="en-US" sz="1400" b="1" i="0" dirty="0">
                <a:effectLst/>
                <a:latin typeface="Quattrocento Sans" panose="020B0502050000020003" pitchFamily="34" charset="0"/>
              </a:rPr>
              <a:t>Features:</a:t>
            </a:r>
          </a:p>
          <a:p>
            <a:pPr marL="742950" lvl="1" indent="-285750">
              <a:spcAft>
                <a:spcPts val="600"/>
              </a:spcAft>
              <a:buFont typeface="Wingdings" pitchFamily="2" charset="2"/>
              <a:buChar char="§"/>
            </a:pPr>
            <a:r>
              <a:rPr lang="en-US" sz="1400" i="0" dirty="0">
                <a:effectLst/>
                <a:latin typeface="Quattrocento Sans" panose="020B0502050000020003" pitchFamily="34" charset="0"/>
              </a:rPr>
              <a:t>Unlimited public/private repositories</a:t>
            </a:r>
          </a:p>
          <a:p>
            <a:pPr marL="742950" lvl="1" indent="-285750">
              <a:spcAft>
                <a:spcPts val="600"/>
              </a:spcAft>
              <a:buFont typeface="Wingdings" pitchFamily="2" charset="2"/>
              <a:buChar char="§"/>
            </a:pPr>
            <a:r>
              <a:rPr lang="en-US" sz="1400" i="0" dirty="0">
                <a:effectLst/>
                <a:latin typeface="Quattrocento Sans" panose="020B0502050000020003" pitchFamily="34" charset="0"/>
              </a:rPr>
              <a:t>Community support</a:t>
            </a:r>
          </a:p>
          <a:p>
            <a:pPr marL="742950" lvl="1" indent="-285750">
              <a:spcAft>
                <a:spcPts val="600"/>
              </a:spcAft>
              <a:buFont typeface="Wingdings" pitchFamily="2" charset="2"/>
              <a:buChar char="§"/>
            </a:pPr>
            <a:r>
              <a:rPr lang="en-US" sz="1400" i="0" dirty="0">
                <a:effectLst/>
                <a:latin typeface="Quattrocento Sans" panose="020B0502050000020003" pitchFamily="34" charset="0"/>
              </a:rPr>
              <a:t>2,000 CI/CD minutes per month</a:t>
            </a:r>
          </a:p>
        </p:txBody>
      </p:sp>
      <p:sp>
        <p:nvSpPr>
          <p:cNvPr id="18" name="Rectangle 17">
            <a:extLst>
              <a:ext uri="{FF2B5EF4-FFF2-40B4-BE49-F238E27FC236}">
                <a16:creationId xmlns:a16="http://schemas.microsoft.com/office/drawing/2014/main" id="{D112965E-9E60-4F9C-A92E-602A93804B31}"/>
              </a:ext>
            </a:extLst>
          </p:cNvPr>
          <p:cNvSpPr>
            <a:spLocks/>
          </p:cNvSpPr>
          <p:nvPr/>
        </p:nvSpPr>
        <p:spPr>
          <a:xfrm>
            <a:off x="4203817" y="2644571"/>
            <a:ext cx="3569153" cy="3275636"/>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0" name="TextBox 19">
            <a:extLst>
              <a:ext uri="{FF2B5EF4-FFF2-40B4-BE49-F238E27FC236}">
                <a16:creationId xmlns:a16="http://schemas.microsoft.com/office/drawing/2014/main" id="{93D75FCB-5BFF-66AC-DF4C-23F5FB7F322D}"/>
              </a:ext>
            </a:extLst>
          </p:cNvPr>
          <p:cNvSpPr txBox="1"/>
          <p:nvPr/>
        </p:nvSpPr>
        <p:spPr>
          <a:xfrm>
            <a:off x="4281141" y="2793333"/>
            <a:ext cx="3312925" cy="369332"/>
          </a:xfrm>
          <a:prstGeom prst="rect">
            <a:avLst/>
          </a:prstGeom>
          <a:noFill/>
        </p:spPr>
        <p:txBody>
          <a:bodyPr wrap="square" rtlCol="0">
            <a:spAutoFit/>
          </a:bodyPr>
          <a:lstStyle/>
          <a:p>
            <a:r>
              <a:rPr lang="en-US" b="1" dirty="0">
                <a:latin typeface="Quattrocento Sans" panose="020B0502050000020003" pitchFamily="34" charset="0"/>
                <a:cs typeface="Segoe UI"/>
              </a:rPr>
              <a:t>GitHub Team:</a:t>
            </a:r>
            <a:endParaRPr lang="en-US" dirty="0">
              <a:latin typeface="Quattrocento Sans" panose="020B0502050000020003" pitchFamily="34" charset="0"/>
              <a:cs typeface="Segoe UI"/>
            </a:endParaRPr>
          </a:p>
        </p:txBody>
      </p:sp>
      <p:sp>
        <p:nvSpPr>
          <p:cNvPr id="21" name="TextBox 20">
            <a:extLst>
              <a:ext uri="{FF2B5EF4-FFF2-40B4-BE49-F238E27FC236}">
                <a16:creationId xmlns:a16="http://schemas.microsoft.com/office/drawing/2014/main" id="{2E6695B6-E71F-2F9A-582E-2F4B8865116E}"/>
              </a:ext>
            </a:extLst>
          </p:cNvPr>
          <p:cNvSpPr txBox="1"/>
          <p:nvPr/>
        </p:nvSpPr>
        <p:spPr>
          <a:xfrm>
            <a:off x="4280588" y="3162665"/>
            <a:ext cx="3236516" cy="2062103"/>
          </a:xfrm>
          <a:prstGeom prst="rect">
            <a:avLst/>
          </a:prstGeom>
          <a:noFill/>
        </p:spPr>
        <p:txBody>
          <a:bodyPr wrap="square" rtlCol="0">
            <a:spAutoFit/>
          </a:bodyPr>
          <a:lstStyle/>
          <a:p>
            <a:pPr marL="285750" indent="-285750" algn="l">
              <a:spcAft>
                <a:spcPts val="600"/>
              </a:spcAft>
              <a:buFont typeface="Wingdings" pitchFamily="2" charset="2"/>
              <a:buChar char="Ø"/>
            </a:pPr>
            <a:r>
              <a:rPr lang="en-US" sz="1400" b="1" i="0" dirty="0">
                <a:effectLst/>
                <a:latin typeface="Quattrocento Sans" panose="020B0502050000020003" pitchFamily="34" charset="0"/>
              </a:rPr>
              <a:t>Features</a:t>
            </a:r>
            <a:r>
              <a:rPr lang="en-US" sz="1400" b="0" i="0" dirty="0">
                <a:effectLst/>
                <a:latin typeface="Quattrocento Sans" panose="020B0502050000020003" pitchFamily="34" charset="0"/>
              </a:rPr>
              <a:t>:</a:t>
            </a:r>
          </a:p>
          <a:p>
            <a:pPr marL="742950" lvl="1" indent="-285750">
              <a:spcAft>
                <a:spcPts val="600"/>
              </a:spcAft>
              <a:buFont typeface="Wingdings" pitchFamily="2" charset="2"/>
              <a:buChar char="§"/>
            </a:pPr>
            <a:r>
              <a:rPr lang="en-US" sz="1400" b="0" i="0" dirty="0">
                <a:effectLst/>
                <a:latin typeface="Quattrocento Sans" panose="020B0502050000020003" pitchFamily="34" charset="0"/>
              </a:rPr>
              <a:t>Everything in Free, plus:</a:t>
            </a:r>
          </a:p>
          <a:p>
            <a:pPr marL="742950" lvl="1" indent="-285750">
              <a:spcAft>
                <a:spcPts val="600"/>
              </a:spcAft>
              <a:buFont typeface="Wingdings" pitchFamily="2" charset="2"/>
              <a:buChar char="§"/>
            </a:pPr>
            <a:r>
              <a:rPr lang="en-US" sz="1400" b="0" i="0" dirty="0">
                <a:effectLst/>
                <a:latin typeface="Quattrocento Sans" panose="020B0502050000020003" pitchFamily="34" charset="0"/>
              </a:rPr>
              <a:t>Additional collaboration tools</a:t>
            </a:r>
          </a:p>
          <a:p>
            <a:pPr marL="742950" lvl="1" indent="-285750">
              <a:spcAft>
                <a:spcPts val="600"/>
              </a:spcAft>
              <a:buFont typeface="Wingdings" pitchFamily="2" charset="2"/>
              <a:buChar char="§"/>
            </a:pPr>
            <a:r>
              <a:rPr lang="en-US" sz="1400" b="0" i="0" dirty="0">
                <a:effectLst/>
                <a:latin typeface="Quattrocento Sans" panose="020B0502050000020003" pitchFamily="34" charset="0"/>
              </a:rPr>
              <a:t>Code owners</a:t>
            </a:r>
          </a:p>
          <a:p>
            <a:pPr marL="742950" lvl="1" indent="-285750">
              <a:spcAft>
                <a:spcPts val="600"/>
              </a:spcAft>
              <a:buFont typeface="Wingdings" pitchFamily="2" charset="2"/>
              <a:buChar char="§"/>
            </a:pPr>
            <a:r>
              <a:rPr lang="en-US" sz="1400" b="0" i="0" dirty="0">
                <a:effectLst/>
                <a:latin typeface="Quattrocento Sans" panose="020B0502050000020003" pitchFamily="34" charset="0"/>
              </a:rPr>
              <a:t>Required reviews</a:t>
            </a:r>
          </a:p>
          <a:p>
            <a:pPr marL="742950" lvl="1" indent="-285750">
              <a:spcAft>
                <a:spcPts val="600"/>
              </a:spcAft>
              <a:buFont typeface="Wingdings" pitchFamily="2" charset="2"/>
              <a:buChar char="§"/>
            </a:pPr>
            <a:r>
              <a:rPr lang="en-US" sz="1400" b="0" i="0" dirty="0">
                <a:effectLst/>
                <a:latin typeface="Quattrocento Sans" panose="020B0502050000020003" pitchFamily="34" charset="0"/>
              </a:rPr>
              <a:t>Enforced branch protections</a:t>
            </a:r>
          </a:p>
          <a:p>
            <a:pPr marL="742950" lvl="1" indent="-285750">
              <a:spcAft>
                <a:spcPts val="600"/>
              </a:spcAft>
              <a:buFont typeface="Wingdings" pitchFamily="2" charset="2"/>
              <a:buChar char="§"/>
            </a:pPr>
            <a:r>
              <a:rPr lang="en-US" sz="1400" b="0" i="0" dirty="0">
                <a:effectLst/>
                <a:latin typeface="Quattrocento Sans" panose="020B0502050000020003" pitchFamily="34" charset="0"/>
              </a:rPr>
              <a:t>Email support</a:t>
            </a:r>
          </a:p>
        </p:txBody>
      </p:sp>
      <p:sp>
        <p:nvSpPr>
          <p:cNvPr id="22" name="Rectangle 21">
            <a:extLst>
              <a:ext uri="{FF2B5EF4-FFF2-40B4-BE49-F238E27FC236}">
                <a16:creationId xmlns:a16="http://schemas.microsoft.com/office/drawing/2014/main" id="{5635AB01-1EA6-59E6-2D8F-EC1B1BE15C5D}"/>
              </a:ext>
            </a:extLst>
          </p:cNvPr>
          <p:cNvSpPr>
            <a:spLocks/>
          </p:cNvSpPr>
          <p:nvPr/>
        </p:nvSpPr>
        <p:spPr>
          <a:xfrm>
            <a:off x="7926512" y="2644570"/>
            <a:ext cx="3569153" cy="3974489"/>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3" name="TextBox 22">
            <a:extLst>
              <a:ext uri="{FF2B5EF4-FFF2-40B4-BE49-F238E27FC236}">
                <a16:creationId xmlns:a16="http://schemas.microsoft.com/office/drawing/2014/main" id="{0955F2A6-C187-ABE9-EA58-81D63AE7FD82}"/>
              </a:ext>
            </a:extLst>
          </p:cNvPr>
          <p:cNvSpPr txBox="1"/>
          <p:nvPr/>
        </p:nvSpPr>
        <p:spPr>
          <a:xfrm>
            <a:off x="7960187" y="2793333"/>
            <a:ext cx="3312925" cy="369332"/>
          </a:xfrm>
          <a:prstGeom prst="rect">
            <a:avLst/>
          </a:prstGeom>
          <a:noFill/>
        </p:spPr>
        <p:txBody>
          <a:bodyPr wrap="square" rtlCol="0">
            <a:spAutoFit/>
          </a:bodyPr>
          <a:lstStyle/>
          <a:p>
            <a:r>
              <a:rPr lang="en-US" b="1" dirty="0">
                <a:latin typeface="Quattrocento Sans" panose="020B0502050000020003" pitchFamily="34" charset="0"/>
                <a:cs typeface="Segoe UI"/>
              </a:rPr>
              <a:t>GitHub Enterprise:</a:t>
            </a:r>
            <a:endParaRPr lang="en-US" sz="1600" dirty="0">
              <a:latin typeface="Quattrocento Sans" panose="020B0502050000020003" pitchFamily="34" charset="0"/>
              <a:cs typeface="Segoe UI"/>
            </a:endParaRPr>
          </a:p>
        </p:txBody>
      </p:sp>
      <p:sp>
        <p:nvSpPr>
          <p:cNvPr id="24" name="TextBox 23">
            <a:extLst>
              <a:ext uri="{FF2B5EF4-FFF2-40B4-BE49-F238E27FC236}">
                <a16:creationId xmlns:a16="http://schemas.microsoft.com/office/drawing/2014/main" id="{951D0793-2928-1CED-F1CE-4F18A3B552CA}"/>
              </a:ext>
            </a:extLst>
          </p:cNvPr>
          <p:cNvSpPr txBox="1"/>
          <p:nvPr/>
        </p:nvSpPr>
        <p:spPr>
          <a:xfrm>
            <a:off x="8055581" y="3162665"/>
            <a:ext cx="3312925" cy="3216265"/>
          </a:xfrm>
          <a:prstGeom prst="rect">
            <a:avLst/>
          </a:prstGeom>
          <a:noFill/>
        </p:spPr>
        <p:txBody>
          <a:bodyPr wrap="square" rtlCol="0">
            <a:spAutoFit/>
          </a:bodyPr>
          <a:lstStyle/>
          <a:p>
            <a:pPr marL="285750" indent="-285750">
              <a:spcAft>
                <a:spcPts val="600"/>
              </a:spcAft>
              <a:buFont typeface="Wingdings" pitchFamily="2" charset="2"/>
              <a:buChar char="Ø"/>
            </a:pPr>
            <a:r>
              <a:rPr lang="en-US" sz="1400" b="1" i="0" dirty="0">
                <a:effectLst/>
                <a:latin typeface="Quattrocento Sans" panose="020B0502050000020003" pitchFamily="34" charset="0"/>
              </a:rPr>
              <a:t>Features:</a:t>
            </a:r>
          </a:p>
          <a:p>
            <a:pPr marL="742950" lvl="1" indent="-285750">
              <a:spcAft>
                <a:spcPts val="600"/>
              </a:spcAft>
              <a:buFont typeface="Wingdings" pitchFamily="2" charset="2"/>
              <a:buChar char="§"/>
            </a:pPr>
            <a:r>
              <a:rPr lang="en-US" sz="1400" b="0" i="0" dirty="0">
                <a:effectLst/>
                <a:latin typeface="Quattrocento Sans" panose="020B0502050000020003" pitchFamily="34" charset="0"/>
              </a:rPr>
              <a:t>Everything in Team, plus:</a:t>
            </a:r>
          </a:p>
          <a:p>
            <a:pPr marL="742950" lvl="1" indent="-285750">
              <a:spcAft>
                <a:spcPts val="600"/>
              </a:spcAft>
              <a:buFont typeface="Wingdings" pitchFamily="2" charset="2"/>
              <a:buChar char="§"/>
            </a:pPr>
            <a:r>
              <a:rPr lang="en-US" sz="1400" b="0" i="0" dirty="0">
                <a:effectLst/>
                <a:latin typeface="Quattrocento Sans" panose="020B0502050000020003" pitchFamily="34" charset="0"/>
              </a:rPr>
              <a:t>SAML single sign-on</a:t>
            </a:r>
          </a:p>
          <a:p>
            <a:pPr marL="742950" lvl="1" indent="-285750">
              <a:spcAft>
                <a:spcPts val="600"/>
              </a:spcAft>
              <a:buFont typeface="Wingdings" pitchFamily="2" charset="2"/>
              <a:buChar char="§"/>
            </a:pPr>
            <a:r>
              <a:rPr lang="en-US" sz="1400" b="0" i="0" dirty="0">
                <a:effectLst/>
                <a:latin typeface="Quattrocento Sans" panose="020B0502050000020003" pitchFamily="34" charset="0"/>
              </a:rPr>
              <a:t>Advanced auditing</a:t>
            </a:r>
          </a:p>
          <a:p>
            <a:pPr marL="742950" lvl="1" indent="-285750">
              <a:spcAft>
                <a:spcPts val="600"/>
              </a:spcAft>
              <a:buFont typeface="Wingdings" pitchFamily="2" charset="2"/>
              <a:buChar char="§"/>
            </a:pPr>
            <a:r>
              <a:rPr lang="en-US" sz="1400" b="0" i="0" dirty="0">
                <a:effectLst/>
                <a:latin typeface="Quattrocento Sans" panose="020B0502050000020003" pitchFamily="34" charset="0"/>
              </a:rPr>
              <a:t>GitHub Connect</a:t>
            </a:r>
          </a:p>
          <a:p>
            <a:pPr marL="742950" lvl="1" indent="-285750">
              <a:spcAft>
                <a:spcPts val="600"/>
              </a:spcAft>
              <a:buFont typeface="Wingdings" pitchFamily="2" charset="2"/>
              <a:buChar char="§"/>
            </a:pPr>
            <a:r>
              <a:rPr lang="en-US" sz="1400" b="0" i="0" dirty="0">
                <a:effectLst/>
                <a:latin typeface="Quattrocento Sans" panose="020B0502050000020003" pitchFamily="34" charset="0"/>
              </a:rPr>
              <a:t>24/7 support</a:t>
            </a:r>
          </a:p>
          <a:p>
            <a:pPr marL="742950" lvl="1" indent="-285750">
              <a:spcAft>
                <a:spcPts val="600"/>
              </a:spcAft>
              <a:buFont typeface="Wingdings" pitchFamily="2" charset="2"/>
              <a:buChar char="§"/>
            </a:pPr>
            <a:r>
              <a:rPr lang="en-US" sz="1400" b="0" i="0" dirty="0">
                <a:effectLst/>
                <a:latin typeface="Quattrocento Sans" panose="020B0502050000020003" pitchFamily="34" charset="0"/>
              </a:rPr>
              <a:t>Enterprise-level security features</a:t>
            </a:r>
          </a:p>
          <a:p>
            <a:pPr marL="742950" lvl="1" indent="-285750">
              <a:spcAft>
                <a:spcPts val="600"/>
              </a:spcAft>
              <a:buFont typeface="Wingdings" pitchFamily="2" charset="2"/>
              <a:buChar char="§"/>
            </a:pPr>
            <a:r>
              <a:rPr lang="en-US" sz="1400" b="0" i="0" dirty="0">
                <a:solidFill>
                  <a:srgbClr val="161616"/>
                </a:solidFill>
                <a:effectLst/>
                <a:latin typeface="Quattrocento Sans" panose="020B0502050000020003" pitchFamily="34" charset="0"/>
              </a:rPr>
              <a:t>For more information about available features and pricing tiers, see GitHub’s </a:t>
            </a:r>
            <a:r>
              <a:rPr lang="en-US" sz="1400" b="0" i="0" u="none" strike="noStrike"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pricing page</a:t>
            </a:r>
            <a:r>
              <a:rPr lang="en-US" sz="1400" b="0" i="0" dirty="0">
                <a:solidFill>
                  <a:srgbClr val="00B0F0"/>
                </a:solidFill>
                <a:effectLst/>
                <a:latin typeface="Quattrocento Sans" panose="020B0502050000020003" pitchFamily="34" charset="0"/>
              </a:rPr>
              <a:t>.</a:t>
            </a:r>
          </a:p>
        </p:txBody>
      </p:sp>
      <p:sp>
        <p:nvSpPr>
          <p:cNvPr id="7" name="Rectangle 6">
            <a:extLst>
              <a:ext uri="{FF2B5EF4-FFF2-40B4-BE49-F238E27FC236}">
                <a16:creationId xmlns:a16="http://schemas.microsoft.com/office/drawing/2014/main" id="{16FBC55A-B94F-DD46-C213-E904FB0D3CD8}"/>
              </a:ext>
            </a:extLst>
          </p:cNvPr>
          <p:cNvSpPr/>
          <p:nvPr/>
        </p:nvSpPr>
        <p:spPr>
          <a:xfrm>
            <a:off x="5542284" y="1916908"/>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5" name="Rectangle 14">
            <a:extLst>
              <a:ext uri="{FF2B5EF4-FFF2-40B4-BE49-F238E27FC236}">
                <a16:creationId xmlns:a16="http://schemas.microsoft.com/office/drawing/2014/main" id="{CA13B9B3-69E9-C79C-3826-D54C6576D731}"/>
              </a:ext>
            </a:extLst>
          </p:cNvPr>
          <p:cNvSpPr/>
          <p:nvPr/>
        </p:nvSpPr>
        <p:spPr>
          <a:xfrm>
            <a:off x="9271081" y="1878302"/>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3" name="Footer Placeholder 2">
            <a:extLst>
              <a:ext uri="{FF2B5EF4-FFF2-40B4-BE49-F238E27FC236}">
                <a16:creationId xmlns:a16="http://schemas.microsoft.com/office/drawing/2014/main" id="{5D4A9DCD-9EA0-53C3-F710-C906AED8E067}"/>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10" name="Graphic 9" descr="Dollar with solid fill">
            <a:extLst>
              <a:ext uri="{FF2B5EF4-FFF2-40B4-BE49-F238E27FC236}">
                <a16:creationId xmlns:a16="http://schemas.microsoft.com/office/drawing/2014/main" id="{8DC498ED-AB20-A54A-54AE-DA67342A6C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9843" y="1777639"/>
            <a:ext cx="584359" cy="584359"/>
          </a:xfrm>
          <a:prstGeom prst="rect">
            <a:avLst/>
          </a:prstGeom>
        </p:spPr>
      </p:pic>
      <p:pic>
        <p:nvPicPr>
          <p:cNvPr id="11" name="Graphic 10" descr="Dollar with solid fill">
            <a:extLst>
              <a:ext uri="{FF2B5EF4-FFF2-40B4-BE49-F238E27FC236}">
                <a16:creationId xmlns:a16="http://schemas.microsoft.com/office/drawing/2014/main" id="{9B26B28E-CE79-EAD8-29D6-9768FECB7A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61110" y="1777639"/>
            <a:ext cx="584359" cy="584359"/>
          </a:xfrm>
          <a:prstGeom prst="rect">
            <a:avLst/>
          </a:prstGeom>
        </p:spPr>
      </p:pic>
      <p:pic>
        <p:nvPicPr>
          <p:cNvPr id="17" name="Graphic 16" descr="Dollar with solid fill">
            <a:extLst>
              <a:ext uri="{FF2B5EF4-FFF2-40B4-BE49-F238E27FC236}">
                <a16:creationId xmlns:a16="http://schemas.microsoft.com/office/drawing/2014/main" id="{09649129-12E7-D9CE-3C51-BE25B02DC9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82291" y="1790057"/>
            <a:ext cx="584359" cy="584359"/>
          </a:xfrm>
          <a:prstGeom prst="rect">
            <a:avLst/>
          </a:prstGeom>
        </p:spPr>
      </p:pic>
      <p:pic>
        <p:nvPicPr>
          <p:cNvPr id="27" name="Graphic 26" descr="Dollar with solid fill">
            <a:extLst>
              <a:ext uri="{FF2B5EF4-FFF2-40B4-BE49-F238E27FC236}">
                <a16:creationId xmlns:a16="http://schemas.microsoft.com/office/drawing/2014/main" id="{02A42FCA-FAE6-AF86-40CE-4DD3EDF078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23253" y="1777639"/>
            <a:ext cx="584359" cy="584359"/>
          </a:xfrm>
          <a:prstGeom prst="rect">
            <a:avLst/>
          </a:prstGeom>
        </p:spPr>
      </p:pic>
      <p:pic>
        <p:nvPicPr>
          <p:cNvPr id="28" name="Graphic 27" descr="Dollar with solid fill">
            <a:extLst>
              <a:ext uri="{FF2B5EF4-FFF2-40B4-BE49-F238E27FC236}">
                <a16:creationId xmlns:a16="http://schemas.microsoft.com/office/drawing/2014/main" id="{199D306D-D9C1-9538-1498-DC63610750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15432" y="1777639"/>
            <a:ext cx="584359" cy="584359"/>
          </a:xfrm>
          <a:prstGeom prst="rect">
            <a:avLst/>
          </a:prstGeom>
        </p:spPr>
      </p:pic>
      <p:pic>
        <p:nvPicPr>
          <p:cNvPr id="29" name="Graphic 28" descr="Dollar with solid fill">
            <a:extLst>
              <a:ext uri="{FF2B5EF4-FFF2-40B4-BE49-F238E27FC236}">
                <a16:creationId xmlns:a16="http://schemas.microsoft.com/office/drawing/2014/main" id="{98B780EE-A2F3-306E-FF70-8551CB9450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14564" y="1790057"/>
            <a:ext cx="584359" cy="584359"/>
          </a:xfrm>
          <a:prstGeom prst="rect">
            <a:avLst/>
          </a:prstGeom>
        </p:spPr>
      </p:pic>
    </p:spTree>
    <p:extLst>
      <p:ext uri="{BB962C8B-B14F-4D97-AF65-F5344CB8AC3E}">
        <p14:creationId xmlns:p14="http://schemas.microsoft.com/office/powerpoint/2010/main" val="310344663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Usage-Based Billing for Licenses (Metered Billing)</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579437" y="1293033"/>
            <a:ext cx="8589513" cy="39819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870973" y="1583049"/>
            <a:ext cx="8006439" cy="3416320"/>
          </a:xfrm>
          <a:prstGeom prst="rect">
            <a:avLst/>
          </a:prstGeom>
          <a:noFill/>
        </p:spPr>
        <p:txBody>
          <a:bodyPr wrap="square" rtlCol="0">
            <a:spAutoFit/>
          </a:bodyPr>
          <a:lstStyle/>
          <a:p>
            <a:pPr algn="l">
              <a:spcBef>
                <a:spcPts val="600"/>
              </a:spcBef>
              <a:spcAft>
                <a:spcPts val="600"/>
              </a:spcAft>
            </a:pPr>
            <a:r>
              <a:rPr lang="en-US" sz="1600" i="0" dirty="0">
                <a:effectLst/>
                <a:latin typeface="Quattrocento Sans" panose="020B0502050000020003" pitchFamily="34" charset="0"/>
              </a:rPr>
              <a:t>With the enhanced billing platform, GitHub has introduced a usage-based billing model for licenses:</a:t>
            </a:r>
          </a:p>
          <a:p>
            <a:pPr marL="285750" indent="-285750" algn="l">
              <a:spcBef>
                <a:spcPts val="600"/>
              </a:spcBef>
              <a:spcAft>
                <a:spcPts val="600"/>
              </a:spcAft>
              <a:buFont typeface="Arial" panose="020B0604020202020204" pitchFamily="34" charset="0"/>
              <a:buChar char="•"/>
            </a:pPr>
            <a:r>
              <a:rPr lang="en-US" sz="1600" b="1" i="0" dirty="0">
                <a:effectLst/>
                <a:latin typeface="Quattrocento Sans" panose="020B0502050000020003" pitchFamily="34" charset="0"/>
              </a:rPr>
              <a:t>Monthly Billing: </a:t>
            </a:r>
            <a:r>
              <a:rPr lang="en-US" sz="1600" i="0" dirty="0">
                <a:effectLst/>
                <a:latin typeface="Quattrocento Sans" panose="020B0502050000020003" pitchFamily="34" charset="0"/>
              </a:rPr>
              <a:t>Organizations are billed monthly for the exact number of GitHub Enterprise and GitHub Advanced Security licenses used.</a:t>
            </a:r>
          </a:p>
          <a:p>
            <a:pPr marL="285750" indent="-285750" algn="l">
              <a:spcBef>
                <a:spcPts val="600"/>
              </a:spcBef>
              <a:spcAft>
                <a:spcPts val="600"/>
              </a:spcAft>
              <a:buFont typeface="Arial" panose="020B0604020202020204" pitchFamily="34" charset="0"/>
              <a:buChar char="•"/>
            </a:pPr>
            <a:r>
              <a:rPr lang="en-US" sz="1600" b="1" i="0" dirty="0">
                <a:effectLst/>
                <a:latin typeface="Quattrocento Sans" panose="020B0502050000020003" pitchFamily="34" charset="0"/>
              </a:rPr>
              <a:t>Pro Rata Charges</a:t>
            </a:r>
            <a:r>
              <a:rPr lang="en-US" sz="1600" i="0" dirty="0">
                <a:effectLst/>
                <a:latin typeface="Quattrocento Sans" panose="020B0502050000020003" pitchFamily="34" charset="0"/>
              </a:rPr>
              <a:t>: If a user starts consuming a license partway through the month, the organization is charged a pro rata amount for that user's usage.</a:t>
            </a:r>
          </a:p>
          <a:p>
            <a:pPr marL="285750" indent="-285750" algn="l">
              <a:spcBef>
                <a:spcPts val="600"/>
              </a:spcBef>
              <a:spcAft>
                <a:spcPts val="600"/>
              </a:spcAft>
              <a:buFont typeface="Arial" panose="020B0604020202020204" pitchFamily="34" charset="0"/>
              <a:buChar char="•"/>
            </a:pPr>
            <a:r>
              <a:rPr lang="en-US" sz="1600" b="1" i="0" dirty="0">
                <a:effectLst/>
                <a:latin typeface="Quattrocento Sans" panose="020B0502050000020003" pitchFamily="34" charset="0"/>
              </a:rPr>
              <a:t>Dynamic Adjustments</a:t>
            </a:r>
            <a:r>
              <a:rPr lang="en-US" sz="1600" i="0" dirty="0">
                <a:effectLst/>
                <a:latin typeface="Quattrocento Sans" panose="020B0502050000020003" pitchFamily="34" charset="0"/>
              </a:rPr>
              <a:t>: If a user stops consuming a license during the month, the billing for the following month reflects this change, ensuring organizations only pay for active users.</a:t>
            </a:r>
          </a:p>
          <a:p>
            <a:pPr algn="l">
              <a:spcBef>
                <a:spcPts val="600"/>
              </a:spcBef>
              <a:spcAft>
                <a:spcPts val="600"/>
              </a:spcAft>
            </a:pPr>
            <a:r>
              <a:rPr lang="en-US" sz="1600" i="0" dirty="0">
                <a:effectLst/>
                <a:latin typeface="Quattrocento Sans" panose="020B0502050000020003" pitchFamily="34" charset="0"/>
              </a:rPr>
              <a:t>This model eliminates the need to purchase a predefined number of licenses in advance, offering flexibility and cost efficiency.</a:t>
            </a:r>
            <a:endParaRPr lang="en-US" sz="1200" i="0" dirty="0">
              <a:effectLst/>
              <a:latin typeface="Quattrocento Sans" panose="020B0502050000020003" pitchFamily="34" charset="0"/>
            </a:endParaRP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7" y="6421083"/>
            <a:ext cx="9056943" cy="197976"/>
          </a:xfrm>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697468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Billing Platform’s New Capabilities</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579437" y="1293033"/>
            <a:ext cx="8589513" cy="3723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870973" y="1583049"/>
            <a:ext cx="8006439" cy="3170099"/>
          </a:xfrm>
          <a:prstGeom prst="rect">
            <a:avLst/>
          </a:prstGeom>
          <a:noFill/>
        </p:spPr>
        <p:txBody>
          <a:bodyPr wrap="square" rtlCol="0">
            <a:spAutoFit/>
          </a:bodyPr>
          <a:lstStyle/>
          <a:p>
            <a:pPr algn="l">
              <a:spcBef>
                <a:spcPts val="600"/>
              </a:spcBef>
              <a:spcAft>
                <a:spcPts val="600"/>
              </a:spcAft>
            </a:pPr>
            <a:r>
              <a:rPr lang="en-US" sz="1600" i="0" dirty="0">
                <a:effectLst/>
                <a:latin typeface="Quattrocento Sans" panose="020B0502050000020003" pitchFamily="34" charset="0"/>
              </a:rPr>
              <a:t>GitHub's enhanced billing platform provides improved tools for financial management:</a:t>
            </a:r>
          </a:p>
          <a:p>
            <a:pPr marL="285750" indent="-285750" algn="l">
              <a:spcBef>
                <a:spcPts val="600"/>
              </a:spcBef>
              <a:spcAft>
                <a:spcPts val="600"/>
              </a:spcAft>
              <a:buFont typeface="Arial" panose="020B0604020202020204" pitchFamily="34" charset="0"/>
              <a:buChar char="•"/>
            </a:pPr>
            <a:r>
              <a:rPr lang="en-US" sz="1600" b="1" i="0" dirty="0">
                <a:effectLst/>
                <a:latin typeface="Quattrocento Sans" panose="020B0502050000020003" pitchFamily="34" charset="0"/>
              </a:rPr>
              <a:t>Granular Spending Controls</a:t>
            </a:r>
            <a:r>
              <a:rPr lang="en-US" sz="1600" i="0" dirty="0">
                <a:effectLst/>
                <a:latin typeface="Quattrocento Sans" panose="020B0502050000020003" pitchFamily="34" charset="0"/>
              </a:rPr>
              <a:t>: Administrators can set specific spending limits for services like GitHub Actions and GitHub Packages, preventing unexpected overages.</a:t>
            </a:r>
          </a:p>
          <a:p>
            <a:pPr marL="285750" indent="-285750" algn="l">
              <a:spcBef>
                <a:spcPts val="600"/>
              </a:spcBef>
              <a:spcAft>
                <a:spcPts val="600"/>
              </a:spcAft>
              <a:buFont typeface="Arial" panose="020B0604020202020204" pitchFamily="34" charset="0"/>
              <a:buChar char="•"/>
            </a:pPr>
            <a:r>
              <a:rPr lang="en-US" sz="1600" b="1" i="0" dirty="0">
                <a:effectLst/>
                <a:latin typeface="Quattrocento Sans" panose="020B0502050000020003" pitchFamily="34" charset="0"/>
              </a:rPr>
              <a:t>Detailed Usage Insights: </a:t>
            </a:r>
            <a:r>
              <a:rPr lang="en-US" sz="1600" i="0" dirty="0">
                <a:effectLst/>
                <a:latin typeface="Quattrocento Sans" panose="020B0502050000020003" pitchFamily="34" charset="0"/>
              </a:rPr>
              <a:t>The platform offers in-depth visibility into product usage, allowing organizations to monitor consumption patterns and optimize resource allocation.</a:t>
            </a:r>
          </a:p>
          <a:p>
            <a:pPr marL="285750" indent="-285750" algn="l">
              <a:spcBef>
                <a:spcPts val="600"/>
              </a:spcBef>
              <a:spcAft>
                <a:spcPts val="600"/>
              </a:spcAft>
              <a:buFont typeface="Arial" panose="020B0604020202020204" pitchFamily="34" charset="0"/>
              <a:buChar char="•"/>
            </a:pPr>
            <a:r>
              <a:rPr lang="en-US" sz="1600" b="1" i="0" dirty="0">
                <a:effectLst/>
                <a:latin typeface="Quattrocento Sans" panose="020B0502050000020003" pitchFamily="34" charset="0"/>
              </a:rPr>
              <a:t>Automated Reporting: </a:t>
            </a:r>
            <a:r>
              <a:rPr lang="en-US" sz="1600" i="0" dirty="0">
                <a:effectLst/>
                <a:latin typeface="Quattrocento Sans" panose="020B0502050000020003" pitchFamily="34" charset="0"/>
              </a:rPr>
              <a:t>Features for automating usage reporting streamline financial oversight and facilitate internal chargebacks.</a:t>
            </a:r>
          </a:p>
          <a:p>
            <a:pPr algn="l">
              <a:spcBef>
                <a:spcPts val="600"/>
              </a:spcBef>
              <a:spcAft>
                <a:spcPts val="600"/>
              </a:spcAft>
            </a:pPr>
            <a:r>
              <a:rPr lang="en-US" sz="1600" i="0" dirty="0">
                <a:effectLst/>
                <a:latin typeface="Quattrocento Sans" panose="020B0502050000020003" pitchFamily="34" charset="0"/>
              </a:rPr>
              <a:t>These capabilities enhance an organization's ability to manage expenses effectively and align GitHub usage with budgetary constraints.</a:t>
            </a:r>
            <a:endParaRPr lang="en-US" sz="1200" i="0" dirty="0">
              <a:effectLst/>
              <a:latin typeface="Quattrocento Sans" panose="020B0502050000020003" pitchFamily="34" charset="0"/>
            </a:endParaRP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7" y="6421083"/>
            <a:ext cx="9056943" cy="197976"/>
          </a:xfrm>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47870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License Usage Stats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7" y="6421083"/>
            <a:ext cx="9056943" cy="197976"/>
          </a:xfrm>
        </p:spPr>
        <p:txBody>
          <a:bodyPr/>
          <a:lstStyle/>
          <a:p>
            <a:pPr defTabSz="914367">
              <a:defRPr/>
            </a:pPr>
            <a:r>
              <a:rPr lang="en-US" dirty="0">
                <a:solidFill>
                  <a:srgbClr val="000000"/>
                </a:solidFill>
              </a:rPr>
              <a:t>© Copyright Microsoft Corporation. All rights reserved.</a:t>
            </a:r>
          </a:p>
        </p:txBody>
      </p:sp>
      <p:sp>
        <p:nvSpPr>
          <p:cNvPr id="4" name="TextBox 3">
            <a:extLst>
              <a:ext uri="{FF2B5EF4-FFF2-40B4-BE49-F238E27FC236}">
                <a16:creationId xmlns:a16="http://schemas.microsoft.com/office/drawing/2014/main" id="{821A337D-81FE-375A-A79E-E94A9BEC7E03}"/>
              </a:ext>
            </a:extLst>
          </p:cNvPr>
          <p:cNvSpPr txBox="1"/>
          <p:nvPr/>
        </p:nvSpPr>
        <p:spPr>
          <a:xfrm>
            <a:off x="579438" y="1100017"/>
            <a:ext cx="10624590" cy="1723549"/>
          </a:xfrm>
          <a:prstGeom prst="rect">
            <a:avLst/>
          </a:prstGeom>
          <a:noFill/>
        </p:spPr>
        <p:txBody>
          <a:bodyPr wrap="square" rtlCol="0">
            <a:spAutoFit/>
          </a:bodyPr>
          <a:lstStyle/>
          <a:p>
            <a:pPr>
              <a:spcAft>
                <a:spcPts val="1200"/>
              </a:spcAft>
            </a:pPr>
            <a:r>
              <a:rPr lang="en-US" sz="1600" dirty="0">
                <a:latin typeface="Quattrocento Sans" panose="020B0502050000020003" pitchFamily="34" charset="0"/>
              </a:rPr>
              <a:t>In this unit, you'll learn how to track and manage GitHub Enterprise license usage across organizations, enterprise accounts, and server instances using the admin console, APIs, and best practices for optimizing license allocation and cost.</a:t>
            </a:r>
          </a:p>
          <a:p>
            <a:pPr>
              <a:spcAft>
                <a:spcPts val="1200"/>
              </a:spcAft>
            </a:pPr>
            <a:r>
              <a:rPr lang="en-US" sz="1600" dirty="0">
                <a:latin typeface="Quattrocento Sans" panose="020B0502050000020003" pitchFamily="34" charset="0"/>
              </a:rPr>
              <a:t>As a </a:t>
            </a:r>
            <a:r>
              <a:rPr lang="en-US" sz="1600" b="1" dirty="0">
                <a:latin typeface="Quattrocento Sans" panose="020B0502050000020003" pitchFamily="34" charset="0"/>
              </a:rPr>
              <a:t>GitHub Enterprise administrator</a:t>
            </a:r>
            <a:r>
              <a:rPr lang="en-US" sz="1600" dirty="0">
                <a:latin typeface="Quattrocento Sans" panose="020B0502050000020003" pitchFamily="34" charset="0"/>
              </a:rPr>
              <a:t>, tracking </a:t>
            </a:r>
            <a:r>
              <a:rPr lang="en-US" sz="1600" b="1" dirty="0">
                <a:latin typeface="Quattrocento Sans" panose="020B0502050000020003" pitchFamily="34" charset="0"/>
              </a:rPr>
              <a:t>license usage </a:t>
            </a:r>
            <a:r>
              <a:rPr lang="en-US" sz="1600" dirty="0">
                <a:latin typeface="Quattrocento Sans" panose="020B0502050000020003" pitchFamily="34" charset="0"/>
              </a:rPr>
              <a:t>is crucial for managing costs, optimizing resources, and ensuring compliance. GitHub provides various methods for obtaining license statistics at </a:t>
            </a:r>
            <a:r>
              <a:rPr lang="en-US" sz="1600" b="1" dirty="0">
                <a:latin typeface="Quattrocento Sans" panose="020B0502050000020003" pitchFamily="34" charset="0"/>
              </a:rPr>
              <a:t>organization, enterprise, and instance levels.</a:t>
            </a:r>
          </a:p>
        </p:txBody>
      </p:sp>
    </p:spTree>
    <p:extLst>
      <p:ext uri="{BB962C8B-B14F-4D97-AF65-F5344CB8AC3E}">
        <p14:creationId xmlns:p14="http://schemas.microsoft.com/office/powerpoint/2010/main" val="304396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1. Finding License Usage for a Specific Organization</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579437" y="1293032"/>
            <a:ext cx="5351463" cy="43330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769373" y="1443349"/>
            <a:ext cx="4971027" cy="3893374"/>
          </a:xfrm>
          <a:prstGeom prst="rect">
            <a:avLst/>
          </a:prstGeom>
          <a:noFill/>
        </p:spPr>
        <p:txBody>
          <a:bodyPr wrap="square" rtlCol="0">
            <a:spAutoFit/>
          </a:bodyPr>
          <a:lstStyle/>
          <a:p>
            <a:pPr algn="l">
              <a:spcBef>
                <a:spcPts val="600"/>
              </a:spcBef>
              <a:spcAft>
                <a:spcPts val="600"/>
              </a:spcAft>
            </a:pPr>
            <a:r>
              <a:rPr lang="en-US" sz="1600" i="0" dirty="0">
                <a:effectLst/>
                <a:latin typeface="Quattrocento Sans" panose="020B0502050000020003" pitchFamily="34" charset="0"/>
              </a:rPr>
              <a:t>To find license usage statistics for a single GitHub organization:</a:t>
            </a:r>
          </a:p>
          <a:p>
            <a:pPr algn="l">
              <a:spcBef>
                <a:spcPts val="600"/>
              </a:spcBef>
              <a:spcAft>
                <a:spcPts val="600"/>
              </a:spcAft>
            </a:pPr>
            <a:r>
              <a:rPr lang="en-US" sz="1600" b="1" i="0" dirty="0">
                <a:effectLst/>
                <a:latin typeface="Quattrocento Sans" panose="020B0502050000020003" pitchFamily="34" charset="0"/>
              </a:rPr>
              <a:t>Method 1: Using GitHub Enterprise Cloud (GHEC) Admin Console</a:t>
            </a:r>
          </a:p>
          <a:p>
            <a:pPr marL="342900" indent="-342900" algn="l">
              <a:spcBef>
                <a:spcPts val="600"/>
              </a:spcBef>
              <a:buFont typeface="+mj-lt"/>
              <a:buAutoNum type="arabicPeriod"/>
            </a:pPr>
            <a:r>
              <a:rPr lang="en-US" sz="1600" i="0" dirty="0">
                <a:effectLst/>
                <a:latin typeface="Quattrocento Sans" panose="020B0502050000020003" pitchFamily="34" charset="0"/>
              </a:rPr>
              <a:t>Navigate to </a:t>
            </a:r>
            <a:r>
              <a:rPr lang="en-US" sz="1600" b="1" i="0" dirty="0">
                <a:effectLst/>
                <a:latin typeface="Quattrocento Sans" panose="020B0502050000020003" pitchFamily="34" charset="0"/>
              </a:rPr>
              <a:t>GitHub Enterprise Cloud Admin Panel</a:t>
            </a:r>
            <a:r>
              <a:rPr lang="en-US" sz="1600" i="0" dirty="0">
                <a:effectLst/>
                <a:latin typeface="Quattrocento Sans" panose="020B0502050000020003" pitchFamily="34" charset="0"/>
              </a:rPr>
              <a:t>.</a:t>
            </a:r>
          </a:p>
          <a:p>
            <a:pPr marL="342900" indent="-342900" algn="l">
              <a:spcBef>
                <a:spcPts val="600"/>
              </a:spcBef>
              <a:buFont typeface="+mj-lt"/>
              <a:buAutoNum type="arabicPeriod"/>
            </a:pPr>
            <a:r>
              <a:rPr lang="en-US" sz="1600" i="0" dirty="0">
                <a:effectLst/>
                <a:latin typeface="Quattrocento Sans" panose="020B0502050000020003" pitchFamily="34" charset="0"/>
              </a:rPr>
              <a:t>Go to </a:t>
            </a:r>
            <a:r>
              <a:rPr lang="en-US" sz="1600" b="1" i="0" dirty="0">
                <a:effectLst/>
                <a:latin typeface="Quattrocento Sans" panose="020B0502050000020003" pitchFamily="34" charset="0"/>
              </a:rPr>
              <a:t>Settings &gt; Billing &amp; plans</a:t>
            </a:r>
            <a:r>
              <a:rPr lang="en-US" sz="1600" i="0" dirty="0">
                <a:effectLst/>
                <a:latin typeface="Quattrocento Sans" panose="020B0502050000020003" pitchFamily="34" charset="0"/>
              </a:rPr>
              <a:t>.</a:t>
            </a:r>
          </a:p>
          <a:p>
            <a:pPr marL="342900" indent="-342900" algn="l">
              <a:spcBef>
                <a:spcPts val="600"/>
              </a:spcBef>
              <a:buFont typeface="+mj-lt"/>
              <a:buAutoNum type="arabicPeriod"/>
            </a:pPr>
            <a:r>
              <a:rPr lang="en-US" sz="1600" i="0" dirty="0">
                <a:effectLst/>
                <a:latin typeface="Quattrocento Sans" panose="020B0502050000020003" pitchFamily="34" charset="0"/>
              </a:rPr>
              <a:t>Locate the </a:t>
            </a:r>
            <a:r>
              <a:rPr lang="en-US" sz="1600" b="1" i="0" dirty="0">
                <a:effectLst/>
                <a:latin typeface="Quattrocento Sans" panose="020B0502050000020003" pitchFamily="34" charset="0"/>
              </a:rPr>
              <a:t>License usage </a:t>
            </a:r>
            <a:r>
              <a:rPr lang="en-US" sz="1600" i="0" dirty="0">
                <a:effectLst/>
                <a:latin typeface="Quattrocento Sans" panose="020B0502050000020003" pitchFamily="34" charset="0"/>
              </a:rPr>
              <a:t>section.</a:t>
            </a:r>
          </a:p>
          <a:p>
            <a:pPr marL="342900" indent="-342900" algn="l">
              <a:spcBef>
                <a:spcPts val="600"/>
              </a:spcBef>
              <a:buFont typeface="+mj-lt"/>
              <a:buAutoNum type="arabicPeriod"/>
            </a:pPr>
            <a:r>
              <a:rPr lang="en-US" sz="1600" i="0" dirty="0">
                <a:effectLst/>
                <a:latin typeface="Quattrocento Sans" panose="020B0502050000020003" pitchFamily="34" charset="0"/>
              </a:rPr>
              <a:t>View details such as:</a:t>
            </a:r>
          </a:p>
          <a:p>
            <a:pPr marL="742950" lvl="1" indent="-285750">
              <a:spcBef>
                <a:spcPts val="600"/>
              </a:spcBef>
              <a:buFont typeface="Arial" panose="020B0604020202020204" pitchFamily="34" charset="0"/>
              <a:buChar char="•"/>
            </a:pPr>
            <a:r>
              <a:rPr lang="en-US" sz="1600" b="1" i="0" dirty="0">
                <a:effectLst/>
                <a:latin typeface="Quattrocento Sans" panose="020B0502050000020003" pitchFamily="34" charset="0"/>
              </a:rPr>
              <a:t>Total seats assigned</a:t>
            </a:r>
          </a:p>
          <a:p>
            <a:pPr marL="742950" lvl="1" indent="-285750">
              <a:spcBef>
                <a:spcPts val="600"/>
              </a:spcBef>
              <a:buFont typeface="Arial" panose="020B0604020202020204" pitchFamily="34" charset="0"/>
              <a:buChar char="•"/>
            </a:pPr>
            <a:r>
              <a:rPr lang="en-US" sz="1600" b="1" i="0" dirty="0">
                <a:effectLst/>
                <a:latin typeface="Quattrocento Sans" panose="020B0502050000020003" pitchFamily="34" charset="0"/>
              </a:rPr>
              <a:t>Active seats in use</a:t>
            </a:r>
          </a:p>
          <a:p>
            <a:pPr marL="742950" lvl="1" indent="-285750">
              <a:spcBef>
                <a:spcPts val="600"/>
              </a:spcBef>
              <a:buFont typeface="Arial" panose="020B0604020202020204" pitchFamily="34" charset="0"/>
              <a:buChar char="•"/>
            </a:pPr>
            <a:r>
              <a:rPr lang="en-US" sz="1600" b="1" i="0" dirty="0">
                <a:effectLst/>
                <a:latin typeface="Quattrocento Sans" panose="020B0502050000020003" pitchFamily="34" charset="0"/>
              </a:rPr>
              <a:t>Available licenses</a:t>
            </a:r>
          </a:p>
          <a:p>
            <a:pPr marL="742950" lvl="1" indent="-285750">
              <a:spcBef>
                <a:spcPts val="600"/>
              </a:spcBef>
              <a:buFont typeface="Arial" panose="020B0604020202020204" pitchFamily="34" charset="0"/>
              <a:buChar char="•"/>
            </a:pPr>
            <a:r>
              <a:rPr lang="en-US" sz="1600" b="1" i="0" dirty="0">
                <a:effectLst/>
                <a:latin typeface="Quattrocento Sans" panose="020B0502050000020003" pitchFamily="34" charset="0"/>
              </a:rPr>
              <a:t>Pending invitations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7" y="6421083"/>
            <a:ext cx="9056943" cy="197976"/>
          </a:xfrm>
        </p:spPr>
        <p:txBody>
          <a:bodyPr/>
          <a:lstStyle/>
          <a:p>
            <a:pPr defTabSz="914367">
              <a:defRPr/>
            </a:pPr>
            <a:r>
              <a:rPr lang="en-US" dirty="0">
                <a:solidFill>
                  <a:srgbClr val="000000"/>
                </a:solidFill>
              </a:rPr>
              <a:t>© Copyright Microsoft Corporation. All rights reserved.</a:t>
            </a:r>
          </a:p>
        </p:txBody>
      </p:sp>
      <p:sp>
        <p:nvSpPr>
          <p:cNvPr id="4" name="Rectangle 3">
            <a:extLst>
              <a:ext uri="{FF2B5EF4-FFF2-40B4-BE49-F238E27FC236}">
                <a16:creationId xmlns:a16="http://schemas.microsoft.com/office/drawing/2014/main" id="{F4368EA7-1D5D-269C-172F-B7F6B6484487}"/>
              </a:ext>
            </a:extLst>
          </p:cNvPr>
          <p:cNvSpPr>
            <a:spLocks/>
          </p:cNvSpPr>
          <p:nvPr/>
        </p:nvSpPr>
        <p:spPr>
          <a:xfrm>
            <a:off x="6261664" y="1293032"/>
            <a:ext cx="5351463" cy="43330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5" name="TextBox 4">
            <a:extLst>
              <a:ext uri="{FF2B5EF4-FFF2-40B4-BE49-F238E27FC236}">
                <a16:creationId xmlns:a16="http://schemas.microsoft.com/office/drawing/2014/main" id="{0A3B5F62-88F6-BACE-8343-E052C945DE81}"/>
              </a:ext>
            </a:extLst>
          </p:cNvPr>
          <p:cNvSpPr txBox="1"/>
          <p:nvPr/>
        </p:nvSpPr>
        <p:spPr>
          <a:xfrm>
            <a:off x="6451600" y="1443349"/>
            <a:ext cx="4971027" cy="738664"/>
          </a:xfrm>
          <a:prstGeom prst="rect">
            <a:avLst/>
          </a:prstGeom>
          <a:noFill/>
        </p:spPr>
        <p:txBody>
          <a:bodyPr wrap="square" rtlCol="0">
            <a:spAutoFit/>
          </a:bodyPr>
          <a:lstStyle/>
          <a:p>
            <a:pPr algn="l">
              <a:spcBef>
                <a:spcPts val="600"/>
              </a:spcBef>
              <a:spcAft>
                <a:spcPts val="600"/>
              </a:spcAft>
            </a:pPr>
            <a:r>
              <a:rPr lang="en-US" sz="1600" b="1" i="0" dirty="0">
                <a:effectLst/>
                <a:latin typeface="Quattrocento Sans" panose="020B0502050000020003" pitchFamily="34" charset="0"/>
              </a:rPr>
              <a:t>Command-Line Alternative (</a:t>
            </a:r>
            <a:r>
              <a:rPr lang="en-US" sz="1600" b="1" i="0" dirty="0" err="1">
                <a:effectLst/>
                <a:latin typeface="Quattrocento Sans" panose="020B0502050000020003" pitchFamily="34" charset="0"/>
              </a:rPr>
              <a:t>GraphQL</a:t>
            </a:r>
            <a:r>
              <a:rPr lang="en-US" sz="1600" b="1" i="0" dirty="0">
                <a:effectLst/>
                <a:latin typeface="Quattrocento Sans" panose="020B0502050000020003" pitchFamily="34" charset="0"/>
              </a:rPr>
              <a:t> API)</a:t>
            </a:r>
          </a:p>
          <a:p>
            <a:pPr algn="l">
              <a:spcBef>
                <a:spcPts val="600"/>
              </a:spcBef>
              <a:spcAft>
                <a:spcPts val="600"/>
              </a:spcAft>
            </a:pPr>
            <a:r>
              <a:rPr lang="en-US" sz="1600" i="0" dirty="0">
                <a:effectLst/>
                <a:latin typeface="Quattrocento Sans" panose="020B0502050000020003" pitchFamily="34" charset="0"/>
              </a:rPr>
              <a:t>For more granular data, admins can use </a:t>
            </a:r>
            <a:r>
              <a:rPr lang="en-US" sz="1600" i="0" dirty="0" err="1">
                <a:effectLst/>
                <a:latin typeface="Quattrocento Sans" panose="020B0502050000020003" pitchFamily="34" charset="0"/>
              </a:rPr>
              <a:t>GraphQL</a:t>
            </a:r>
            <a:r>
              <a:rPr lang="en-US" sz="1600" i="0" dirty="0">
                <a:effectLst/>
                <a:latin typeface="Quattrocento Sans" panose="020B0502050000020003" pitchFamily="34" charset="0"/>
              </a:rPr>
              <a:t> API:</a:t>
            </a:r>
            <a:endParaRPr lang="en-US" sz="1600" b="1" i="0" dirty="0">
              <a:effectLst/>
              <a:latin typeface="Quattrocento Sans" panose="020B0502050000020003" pitchFamily="34" charset="0"/>
            </a:endParaRPr>
          </a:p>
        </p:txBody>
      </p:sp>
      <p:sp>
        <p:nvSpPr>
          <p:cNvPr id="7" name="Rectangle 6">
            <a:extLst>
              <a:ext uri="{FF2B5EF4-FFF2-40B4-BE49-F238E27FC236}">
                <a16:creationId xmlns:a16="http://schemas.microsoft.com/office/drawing/2014/main" id="{B97551ED-09E9-F2AC-7DD7-35D9C1A17CC0}"/>
              </a:ext>
            </a:extLst>
          </p:cNvPr>
          <p:cNvSpPr/>
          <p:nvPr/>
        </p:nvSpPr>
        <p:spPr>
          <a:xfrm>
            <a:off x="6545661" y="2375028"/>
            <a:ext cx="4449342" cy="1536572"/>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85000"/>
                  </a:schemeClr>
                </a:solidFill>
                <a:latin typeface="Roboto Mono" pitchFamily="49" charset="0"/>
                <a:ea typeface="Roboto Mono" pitchFamily="49" charset="0"/>
              </a:rPr>
              <a:t>{</a:t>
            </a:r>
          </a:p>
          <a:p>
            <a:r>
              <a:rPr lang="en-US" sz="1050" dirty="0">
                <a:solidFill>
                  <a:schemeClr val="bg1">
                    <a:lumMod val="85000"/>
                  </a:schemeClr>
                </a:solidFill>
                <a:latin typeface="Roboto Mono" pitchFamily="49" charset="0"/>
                <a:ea typeface="Roboto Mono" pitchFamily="49" charset="0"/>
              </a:rPr>
              <a:t>  organization(login: </a:t>
            </a:r>
            <a:r>
              <a:rPr lang="en-US" sz="1050" dirty="0">
                <a:solidFill>
                  <a:schemeClr val="accent2">
                    <a:lumMod val="60000"/>
                    <a:lumOff val="40000"/>
                  </a:schemeClr>
                </a:solidFill>
                <a:latin typeface="Roboto Mono" pitchFamily="49" charset="0"/>
                <a:ea typeface="Roboto Mono" pitchFamily="49" charset="0"/>
              </a:rPr>
              <a:t>"org-name"</a:t>
            </a:r>
            <a:r>
              <a:rPr lang="en-US" sz="1050" dirty="0">
                <a:solidFill>
                  <a:schemeClr val="bg1">
                    <a:lumMod val="85000"/>
                  </a:schemeClr>
                </a:solidFill>
                <a:latin typeface="Roboto Mono" pitchFamily="49" charset="0"/>
                <a:ea typeface="Roboto Mono" pitchFamily="49" charset="0"/>
              </a:rPr>
              <a:t>) {</a:t>
            </a:r>
          </a:p>
          <a:p>
            <a:r>
              <a:rPr lang="en-US" sz="1050" dirty="0">
                <a:solidFill>
                  <a:schemeClr val="bg1">
                    <a:lumMod val="85000"/>
                  </a:schemeClr>
                </a:solidFill>
                <a:latin typeface="Roboto Mono" pitchFamily="49" charset="0"/>
                <a:ea typeface="Roboto Mono" pitchFamily="49" charset="0"/>
              </a:rPr>
              <a:t>    </a:t>
            </a:r>
            <a:r>
              <a:rPr lang="en-US" sz="1050" dirty="0" err="1">
                <a:solidFill>
                  <a:schemeClr val="bg1">
                    <a:lumMod val="85000"/>
                  </a:schemeClr>
                </a:solidFill>
                <a:latin typeface="Roboto Mono" pitchFamily="49" charset="0"/>
                <a:ea typeface="Roboto Mono" pitchFamily="49" charset="0"/>
              </a:rPr>
              <a:t>billingInfo</a:t>
            </a:r>
            <a:r>
              <a:rPr lang="en-US" sz="1050" dirty="0">
                <a:solidFill>
                  <a:schemeClr val="bg1">
                    <a:lumMod val="85000"/>
                  </a:schemeClr>
                </a:solidFill>
                <a:latin typeface="Roboto Mono" pitchFamily="49" charset="0"/>
                <a:ea typeface="Roboto Mono" pitchFamily="49" charset="0"/>
              </a:rPr>
              <a:t> {</a:t>
            </a:r>
          </a:p>
          <a:p>
            <a:r>
              <a:rPr lang="en-US" sz="1050" dirty="0">
                <a:solidFill>
                  <a:schemeClr val="bg1">
                    <a:lumMod val="85000"/>
                  </a:schemeClr>
                </a:solidFill>
                <a:latin typeface="Roboto Mono" pitchFamily="49" charset="0"/>
                <a:ea typeface="Roboto Mono" pitchFamily="49" charset="0"/>
              </a:rPr>
              <a:t>      </a:t>
            </a:r>
            <a:r>
              <a:rPr lang="en-US" sz="1050" dirty="0" err="1">
                <a:solidFill>
                  <a:schemeClr val="bg1">
                    <a:lumMod val="85000"/>
                  </a:schemeClr>
                </a:solidFill>
                <a:latin typeface="Roboto Mono" pitchFamily="49" charset="0"/>
                <a:ea typeface="Roboto Mono" pitchFamily="49" charset="0"/>
              </a:rPr>
              <a:t>totalSeats</a:t>
            </a:r>
            <a:endParaRPr lang="en-US" sz="1050" dirty="0">
              <a:solidFill>
                <a:schemeClr val="bg1">
                  <a:lumMod val="85000"/>
                </a:schemeClr>
              </a:solidFill>
              <a:latin typeface="Roboto Mono" pitchFamily="49" charset="0"/>
              <a:ea typeface="Roboto Mono" pitchFamily="49" charset="0"/>
            </a:endParaRPr>
          </a:p>
          <a:p>
            <a:r>
              <a:rPr lang="en-US" sz="1050" dirty="0">
                <a:solidFill>
                  <a:schemeClr val="bg1">
                    <a:lumMod val="85000"/>
                  </a:schemeClr>
                </a:solidFill>
                <a:latin typeface="Roboto Mono" pitchFamily="49" charset="0"/>
                <a:ea typeface="Roboto Mono" pitchFamily="49" charset="0"/>
              </a:rPr>
              <a:t>      </a:t>
            </a:r>
            <a:r>
              <a:rPr lang="en-US" sz="1050" dirty="0" err="1">
                <a:solidFill>
                  <a:schemeClr val="bg1">
                    <a:lumMod val="85000"/>
                  </a:schemeClr>
                </a:solidFill>
                <a:latin typeface="Roboto Mono" pitchFamily="49" charset="0"/>
                <a:ea typeface="Roboto Mono" pitchFamily="49" charset="0"/>
              </a:rPr>
              <a:t>seatsUsed</a:t>
            </a:r>
            <a:endParaRPr lang="en-US" sz="1050" dirty="0">
              <a:solidFill>
                <a:schemeClr val="bg1">
                  <a:lumMod val="85000"/>
                </a:schemeClr>
              </a:solidFill>
              <a:latin typeface="Roboto Mono" pitchFamily="49" charset="0"/>
              <a:ea typeface="Roboto Mono" pitchFamily="49" charset="0"/>
            </a:endParaRPr>
          </a:p>
          <a:p>
            <a:r>
              <a:rPr lang="en-US" sz="1050" dirty="0">
                <a:solidFill>
                  <a:schemeClr val="bg1">
                    <a:lumMod val="85000"/>
                  </a:schemeClr>
                </a:solidFill>
                <a:latin typeface="Roboto Mono" pitchFamily="49" charset="0"/>
                <a:ea typeface="Roboto Mono" pitchFamily="49" charset="0"/>
              </a:rPr>
              <a:t>      </a:t>
            </a:r>
            <a:r>
              <a:rPr lang="en-US" sz="1050" dirty="0" err="1">
                <a:solidFill>
                  <a:schemeClr val="bg1">
                    <a:lumMod val="85000"/>
                  </a:schemeClr>
                </a:solidFill>
                <a:latin typeface="Roboto Mono" pitchFamily="49" charset="0"/>
                <a:ea typeface="Roboto Mono" pitchFamily="49" charset="0"/>
              </a:rPr>
              <a:t>seatsAvailable</a:t>
            </a:r>
            <a:endParaRPr lang="en-US" sz="1050" dirty="0">
              <a:solidFill>
                <a:schemeClr val="bg1">
                  <a:lumMod val="85000"/>
                </a:schemeClr>
              </a:solidFill>
              <a:latin typeface="Roboto Mono" pitchFamily="49" charset="0"/>
              <a:ea typeface="Roboto Mono" pitchFamily="49" charset="0"/>
            </a:endParaRPr>
          </a:p>
          <a:p>
            <a:r>
              <a:rPr lang="en-US" sz="1050" dirty="0">
                <a:solidFill>
                  <a:schemeClr val="bg1">
                    <a:lumMod val="85000"/>
                  </a:schemeClr>
                </a:solidFill>
                <a:latin typeface="Roboto Mono" pitchFamily="49" charset="0"/>
                <a:ea typeface="Roboto Mono" pitchFamily="49" charset="0"/>
              </a:rPr>
              <a:t>    }</a:t>
            </a:r>
          </a:p>
          <a:p>
            <a:r>
              <a:rPr lang="en-US" sz="1050" dirty="0">
                <a:solidFill>
                  <a:schemeClr val="bg1">
                    <a:lumMod val="85000"/>
                  </a:schemeClr>
                </a:solidFill>
                <a:latin typeface="Roboto Mono" pitchFamily="49" charset="0"/>
                <a:ea typeface="Roboto Mono" pitchFamily="49" charset="0"/>
              </a:rPr>
              <a:t>  }</a:t>
            </a:r>
          </a:p>
          <a:p>
            <a:r>
              <a:rPr lang="en-US" sz="1050" dirty="0">
                <a:solidFill>
                  <a:schemeClr val="bg1">
                    <a:lumMod val="85000"/>
                  </a:schemeClr>
                </a:solidFill>
                <a:latin typeface="Roboto Mono" pitchFamily="49" charset="0"/>
                <a:ea typeface="Roboto Mono" pitchFamily="49" charset="0"/>
              </a:rPr>
              <a:t>}</a:t>
            </a:r>
            <a:endParaRPr lang="en-US" sz="700" dirty="0">
              <a:solidFill>
                <a:schemeClr val="accent2">
                  <a:lumMod val="60000"/>
                  <a:lumOff val="40000"/>
                </a:schemeClr>
              </a:solidFill>
              <a:latin typeface="Roboto Mono" pitchFamily="49" charset="0"/>
              <a:ea typeface="Roboto Mono" pitchFamily="49" charset="0"/>
            </a:endParaRPr>
          </a:p>
        </p:txBody>
      </p:sp>
    </p:spTree>
    <p:extLst>
      <p:ext uri="{BB962C8B-B14F-4D97-AF65-F5344CB8AC3E}">
        <p14:creationId xmlns:p14="http://schemas.microsoft.com/office/powerpoint/2010/main" val="109263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886204"/>
            <a:ext cx="6345239" cy="1113959"/>
          </a:xfrm>
        </p:spPr>
        <p:txBody>
          <a:bodyPr/>
          <a:lstStyle/>
          <a:p>
            <a:r>
              <a:rPr lang="en-US" dirty="0">
                <a:latin typeface="Quattrocento Sans" panose="020B0502050000020003" pitchFamily="34" charset="0"/>
              </a:rPr>
              <a:t>Module 3: Introduction to GitHub's products</a:t>
            </a:r>
          </a:p>
        </p:txBody>
      </p:sp>
      <p:sp>
        <p:nvSpPr>
          <p:cNvPr id="2" name="Rectangle 1">
            <a:extLst>
              <a:ext uri="{FF2B5EF4-FFF2-40B4-BE49-F238E27FC236}">
                <a16:creationId xmlns:a16="http://schemas.microsoft.com/office/drawing/2014/main" id="{AAB7FFCE-6487-F91B-58CE-9BC1E7AA76E9}"/>
              </a:ext>
            </a:extLst>
          </p:cNvPr>
          <p:cNvSpPr/>
          <p:nvPr/>
        </p:nvSpPr>
        <p:spPr bwMode="auto">
          <a:xfrm>
            <a:off x="2888243" y="1229710"/>
            <a:ext cx="914400" cy="914400"/>
          </a:xfrm>
          <a:prstGeom prst="rect">
            <a:avLst/>
          </a:prstGeom>
          <a:solidFill>
            <a:srgbClr val="E8E6D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D2B19A9A-3D8F-0FA5-9D68-D7FBEDB29414}"/>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 Placeholder 5">
            <a:extLst>
              <a:ext uri="{FF2B5EF4-FFF2-40B4-BE49-F238E27FC236}">
                <a16:creationId xmlns:a16="http://schemas.microsoft.com/office/drawing/2014/main" id="{069BC8C8-2CF6-9B7C-E605-EA01F8A1CB3B}"/>
              </a:ext>
            </a:extLst>
          </p:cNvPr>
          <p:cNvSpPr txBox="1">
            <a:spLocks/>
          </p:cNvSpPr>
          <p:nvPr/>
        </p:nvSpPr>
        <p:spPr>
          <a:xfrm>
            <a:off x="569911" y="5570675"/>
            <a:ext cx="7434032" cy="5010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latin typeface="Quattrocento Sans" panose="020B0502050000020003" pitchFamily="34" charset="0"/>
              <a:hlinkClick r:id="rId3">
                <a:extLst>
                  <a:ext uri="{A12FA001-AC4F-418D-AE19-62706E023703}">
                    <ahyp:hlinkClr xmlns:ahyp="http://schemas.microsoft.com/office/drawing/2018/hyperlinkcolor" val="tx"/>
                  </a:ext>
                </a:extLst>
              </a:hlinkClick>
            </a:endParaRPr>
          </a:p>
        </p:txBody>
      </p:sp>
      <p:sp>
        <p:nvSpPr>
          <p:cNvPr id="6" name="Text Placeholder 5">
            <a:extLst>
              <a:ext uri="{FF2B5EF4-FFF2-40B4-BE49-F238E27FC236}">
                <a16:creationId xmlns:a16="http://schemas.microsoft.com/office/drawing/2014/main" id="{EF7C51BB-3258-4B78-DAC5-65709610A1D2}"/>
              </a:ext>
            </a:extLst>
          </p:cNvPr>
          <p:cNvSpPr txBox="1">
            <a:spLocks/>
          </p:cNvSpPr>
          <p:nvPr/>
        </p:nvSpPr>
        <p:spPr>
          <a:xfrm>
            <a:off x="569910" y="5681324"/>
            <a:ext cx="7589351" cy="5010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hlinkClick r:id="rId4">
                  <a:extLst>
                    <a:ext uri="{A12FA001-AC4F-418D-AE19-62706E023703}">
                      <ahyp:hlinkClr xmlns:ahyp="http://schemas.microsoft.com/office/drawing/2018/hyperlinkcolor" val="tx"/>
                    </a:ext>
                  </a:extLst>
                </a:hlinkClick>
              </a:rPr>
              <a:t>Module 3: Introduction to GitHub's products</a:t>
            </a:r>
            <a:endParaRPr lang="en-US" sz="2400" dirty="0"/>
          </a:p>
        </p:txBody>
      </p:sp>
    </p:spTree>
    <p:extLst>
      <p:ext uri="{BB962C8B-B14F-4D97-AF65-F5344CB8AC3E}">
        <p14:creationId xmlns:p14="http://schemas.microsoft.com/office/powerpoint/2010/main" val="228175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2. Finding License Usage Across Multiple Organizations</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579437" y="1293032"/>
            <a:ext cx="5351463" cy="43330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769373" y="1443349"/>
            <a:ext cx="4971027" cy="2523768"/>
          </a:xfrm>
          <a:prstGeom prst="rect">
            <a:avLst/>
          </a:prstGeom>
          <a:noFill/>
        </p:spPr>
        <p:txBody>
          <a:bodyPr wrap="square" rtlCol="0">
            <a:spAutoFit/>
          </a:bodyPr>
          <a:lstStyle/>
          <a:p>
            <a:pPr algn="l">
              <a:spcBef>
                <a:spcPts val="600"/>
              </a:spcBef>
              <a:spcAft>
                <a:spcPts val="600"/>
              </a:spcAft>
            </a:pPr>
            <a:r>
              <a:rPr lang="en-US" sz="1600" i="0" dirty="0">
                <a:effectLst/>
                <a:latin typeface="Quattrocento Sans" panose="020B0502050000020003" pitchFamily="34" charset="0"/>
              </a:rPr>
              <a:t>For organizations under the same enterprise account, admins can analyze usage across all organizations.</a:t>
            </a:r>
          </a:p>
          <a:p>
            <a:pPr algn="l">
              <a:spcBef>
                <a:spcPts val="600"/>
              </a:spcBef>
              <a:spcAft>
                <a:spcPts val="600"/>
              </a:spcAft>
            </a:pPr>
            <a:r>
              <a:rPr lang="en-US" sz="1600" b="1" i="0" dirty="0">
                <a:effectLst/>
                <a:latin typeface="Quattrocento Sans" panose="020B0502050000020003" pitchFamily="34" charset="0"/>
              </a:rPr>
              <a:t>Using the Enterprise Account Billing Page</a:t>
            </a:r>
          </a:p>
          <a:p>
            <a:pPr marL="342900" indent="-342900" algn="l">
              <a:spcBef>
                <a:spcPts val="600"/>
              </a:spcBef>
              <a:buFont typeface="+mj-lt"/>
              <a:buAutoNum type="arabicPeriod"/>
            </a:pPr>
            <a:r>
              <a:rPr lang="en-US" sz="1600" i="0" dirty="0">
                <a:effectLst/>
                <a:latin typeface="Quattrocento Sans" panose="020B0502050000020003" pitchFamily="34" charset="0"/>
              </a:rPr>
              <a:t>Navigate to </a:t>
            </a:r>
            <a:r>
              <a:rPr lang="en-US" sz="1600" b="1" i="0" dirty="0">
                <a:effectLst/>
                <a:latin typeface="Quattrocento Sans" panose="020B0502050000020003" pitchFamily="34" charset="0"/>
              </a:rPr>
              <a:t>GitHub Enterprise Cloud &gt; Enterprise settings.</a:t>
            </a:r>
          </a:p>
          <a:p>
            <a:pPr marL="342900" indent="-342900" algn="l">
              <a:spcBef>
                <a:spcPts val="600"/>
              </a:spcBef>
              <a:buFont typeface="+mj-lt"/>
              <a:buAutoNum type="arabicPeriod"/>
            </a:pPr>
            <a:r>
              <a:rPr lang="en-US" sz="1600" i="0" dirty="0">
                <a:effectLst/>
                <a:latin typeface="Quattrocento Sans" panose="020B0502050000020003" pitchFamily="34" charset="0"/>
              </a:rPr>
              <a:t>Go to </a:t>
            </a:r>
            <a:r>
              <a:rPr lang="en-US" sz="1600" b="1" i="0" dirty="0">
                <a:effectLst/>
                <a:latin typeface="Quattrocento Sans" panose="020B0502050000020003" pitchFamily="34" charset="0"/>
              </a:rPr>
              <a:t>Billing &gt; License Usage</a:t>
            </a:r>
            <a:r>
              <a:rPr lang="en-US" sz="1600" i="0" dirty="0">
                <a:effectLst/>
                <a:latin typeface="Quattrocento Sans" panose="020B0502050000020003" pitchFamily="34" charset="0"/>
              </a:rPr>
              <a:t>.</a:t>
            </a:r>
          </a:p>
          <a:p>
            <a:pPr marL="342900" indent="-342900" algn="l">
              <a:spcBef>
                <a:spcPts val="600"/>
              </a:spcBef>
              <a:buFont typeface="+mj-lt"/>
              <a:buAutoNum type="arabicPeriod"/>
            </a:pPr>
            <a:r>
              <a:rPr lang="en-US" sz="1600" i="0" dirty="0">
                <a:effectLst/>
                <a:latin typeface="Quattrocento Sans" panose="020B0502050000020003" pitchFamily="34" charset="0"/>
              </a:rPr>
              <a:t>Review license usage for each organization under the enterprise account.</a:t>
            </a:r>
            <a:endParaRPr lang="en-US" sz="1600" b="1" i="0" dirty="0">
              <a:effectLst/>
              <a:latin typeface="Quattrocento Sans" panose="020B0502050000020003" pitchFamily="34" charset="0"/>
            </a:endParaRP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7" y="6421083"/>
            <a:ext cx="9056943" cy="197976"/>
          </a:xfrm>
        </p:spPr>
        <p:txBody>
          <a:bodyPr/>
          <a:lstStyle/>
          <a:p>
            <a:pPr defTabSz="914367">
              <a:defRPr/>
            </a:pPr>
            <a:r>
              <a:rPr lang="en-US" dirty="0">
                <a:solidFill>
                  <a:srgbClr val="000000"/>
                </a:solidFill>
              </a:rPr>
              <a:t>© Copyright Microsoft Corporation. All rights reserved.</a:t>
            </a:r>
          </a:p>
        </p:txBody>
      </p:sp>
      <p:sp>
        <p:nvSpPr>
          <p:cNvPr id="4" name="Rectangle 3">
            <a:extLst>
              <a:ext uri="{FF2B5EF4-FFF2-40B4-BE49-F238E27FC236}">
                <a16:creationId xmlns:a16="http://schemas.microsoft.com/office/drawing/2014/main" id="{F4368EA7-1D5D-269C-172F-B7F6B6484487}"/>
              </a:ext>
            </a:extLst>
          </p:cNvPr>
          <p:cNvSpPr>
            <a:spLocks/>
          </p:cNvSpPr>
          <p:nvPr/>
        </p:nvSpPr>
        <p:spPr>
          <a:xfrm>
            <a:off x="6261664" y="1293032"/>
            <a:ext cx="5351463" cy="43330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5" name="TextBox 4">
            <a:extLst>
              <a:ext uri="{FF2B5EF4-FFF2-40B4-BE49-F238E27FC236}">
                <a16:creationId xmlns:a16="http://schemas.microsoft.com/office/drawing/2014/main" id="{0A3B5F62-88F6-BACE-8343-E052C945DE81}"/>
              </a:ext>
            </a:extLst>
          </p:cNvPr>
          <p:cNvSpPr txBox="1"/>
          <p:nvPr/>
        </p:nvSpPr>
        <p:spPr>
          <a:xfrm>
            <a:off x="6451600" y="1443349"/>
            <a:ext cx="5160963" cy="738664"/>
          </a:xfrm>
          <a:prstGeom prst="rect">
            <a:avLst/>
          </a:prstGeom>
          <a:noFill/>
        </p:spPr>
        <p:txBody>
          <a:bodyPr wrap="square" rtlCol="0">
            <a:spAutoFit/>
          </a:bodyPr>
          <a:lstStyle/>
          <a:p>
            <a:pPr algn="l">
              <a:spcBef>
                <a:spcPts val="600"/>
              </a:spcBef>
              <a:spcAft>
                <a:spcPts val="600"/>
              </a:spcAft>
            </a:pPr>
            <a:r>
              <a:rPr lang="en-US" sz="1600" b="1" i="0" dirty="0" err="1">
                <a:effectLst/>
                <a:latin typeface="Quattrocento Sans" panose="020B0502050000020003" pitchFamily="34" charset="0"/>
              </a:rPr>
              <a:t>GraphQL</a:t>
            </a:r>
            <a:r>
              <a:rPr lang="en-US" sz="1600" b="1" i="0" dirty="0">
                <a:effectLst/>
                <a:latin typeface="Quattrocento Sans" panose="020B0502050000020003" pitchFamily="34" charset="0"/>
              </a:rPr>
              <a:t> API Query for All Organizations</a:t>
            </a:r>
          </a:p>
          <a:p>
            <a:pPr algn="l">
              <a:spcBef>
                <a:spcPts val="600"/>
              </a:spcBef>
              <a:spcAft>
                <a:spcPts val="600"/>
              </a:spcAft>
            </a:pPr>
            <a:r>
              <a:rPr lang="en-US" sz="1600" i="0" dirty="0">
                <a:effectLst/>
                <a:latin typeface="Quattrocento Sans" panose="020B0502050000020003" pitchFamily="34" charset="0"/>
              </a:rPr>
              <a:t>To fetch usage data for all organizations in an enterprise:</a:t>
            </a:r>
          </a:p>
        </p:txBody>
      </p:sp>
      <p:sp>
        <p:nvSpPr>
          <p:cNvPr id="7" name="Rectangle 6">
            <a:extLst>
              <a:ext uri="{FF2B5EF4-FFF2-40B4-BE49-F238E27FC236}">
                <a16:creationId xmlns:a16="http://schemas.microsoft.com/office/drawing/2014/main" id="{B97551ED-09E9-F2AC-7DD7-35D9C1A17CC0}"/>
              </a:ext>
            </a:extLst>
          </p:cNvPr>
          <p:cNvSpPr/>
          <p:nvPr/>
        </p:nvSpPr>
        <p:spPr>
          <a:xfrm>
            <a:off x="6545661" y="2375028"/>
            <a:ext cx="4449342" cy="2514472"/>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85000"/>
                  </a:schemeClr>
                </a:solidFill>
                <a:latin typeface="Roboto Mono" pitchFamily="49" charset="0"/>
                <a:ea typeface="Roboto Mono" pitchFamily="49" charset="0"/>
              </a:rPr>
              <a:t>{</a:t>
            </a:r>
          </a:p>
          <a:p>
            <a:r>
              <a:rPr lang="en-US" sz="1050" dirty="0">
                <a:solidFill>
                  <a:schemeClr val="bg1">
                    <a:lumMod val="85000"/>
                  </a:schemeClr>
                </a:solidFill>
                <a:latin typeface="Roboto Mono" pitchFamily="49" charset="0"/>
                <a:ea typeface="Roboto Mono" pitchFamily="49" charset="0"/>
              </a:rPr>
              <a:t>  enterprise(slug: </a:t>
            </a:r>
            <a:r>
              <a:rPr lang="en-US" sz="1050" dirty="0">
                <a:solidFill>
                  <a:schemeClr val="accent2">
                    <a:lumMod val="60000"/>
                    <a:lumOff val="40000"/>
                  </a:schemeClr>
                </a:solidFill>
                <a:latin typeface="Roboto Mono" pitchFamily="49" charset="0"/>
                <a:ea typeface="Roboto Mono" pitchFamily="49" charset="0"/>
              </a:rPr>
              <a:t>"enterprise-name</a:t>
            </a:r>
            <a:r>
              <a:rPr lang="en-US" sz="1050" dirty="0">
                <a:solidFill>
                  <a:schemeClr val="bg1">
                    <a:lumMod val="85000"/>
                  </a:schemeClr>
                </a:solidFill>
                <a:latin typeface="Roboto Mono" pitchFamily="49" charset="0"/>
                <a:ea typeface="Roboto Mono" pitchFamily="49" charset="0"/>
              </a:rPr>
              <a:t>") {</a:t>
            </a:r>
          </a:p>
          <a:p>
            <a:r>
              <a:rPr lang="en-US" sz="1050" dirty="0">
                <a:solidFill>
                  <a:schemeClr val="bg1">
                    <a:lumMod val="85000"/>
                  </a:schemeClr>
                </a:solidFill>
                <a:latin typeface="Roboto Mono" pitchFamily="49" charset="0"/>
                <a:ea typeface="Roboto Mono" pitchFamily="49" charset="0"/>
              </a:rPr>
              <a:t>    organizations(first: </a:t>
            </a:r>
            <a:r>
              <a:rPr lang="en-US" sz="1050" dirty="0">
                <a:solidFill>
                  <a:srgbClr val="9AE4CB"/>
                </a:solidFill>
                <a:latin typeface="Roboto Mono" pitchFamily="49" charset="0"/>
                <a:ea typeface="Roboto Mono" pitchFamily="49" charset="0"/>
              </a:rPr>
              <a:t>50</a:t>
            </a:r>
            <a:r>
              <a:rPr lang="en-US" sz="1050" dirty="0">
                <a:solidFill>
                  <a:schemeClr val="bg1">
                    <a:lumMod val="85000"/>
                  </a:schemeClr>
                </a:solidFill>
                <a:latin typeface="Roboto Mono" pitchFamily="49" charset="0"/>
                <a:ea typeface="Roboto Mono" pitchFamily="49" charset="0"/>
              </a:rPr>
              <a:t>) {</a:t>
            </a:r>
          </a:p>
          <a:p>
            <a:r>
              <a:rPr lang="en-US" sz="1050" dirty="0">
                <a:solidFill>
                  <a:schemeClr val="bg1">
                    <a:lumMod val="85000"/>
                  </a:schemeClr>
                </a:solidFill>
                <a:latin typeface="Roboto Mono" pitchFamily="49" charset="0"/>
                <a:ea typeface="Roboto Mono" pitchFamily="49" charset="0"/>
              </a:rPr>
              <a:t>      nodes {</a:t>
            </a:r>
          </a:p>
          <a:p>
            <a:r>
              <a:rPr lang="en-US" sz="1050" dirty="0">
                <a:solidFill>
                  <a:schemeClr val="bg1">
                    <a:lumMod val="85000"/>
                  </a:schemeClr>
                </a:solidFill>
                <a:latin typeface="Roboto Mono" pitchFamily="49" charset="0"/>
                <a:ea typeface="Roboto Mono" pitchFamily="49" charset="0"/>
              </a:rPr>
              <a:t>        name</a:t>
            </a:r>
          </a:p>
          <a:p>
            <a:r>
              <a:rPr lang="en-US" sz="1050" dirty="0">
                <a:solidFill>
                  <a:schemeClr val="bg1">
                    <a:lumMod val="85000"/>
                  </a:schemeClr>
                </a:solidFill>
                <a:latin typeface="Roboto Mono" pitchFamily="49" charset="0"/>
                <a:ea typeface="Roboto Mono" pitchFamily="49" charset="0"/>
              </a:rPr>
              <a:t>        </a:t>
            </a:r>
            <a:r>
              <a:rPr lang="en-US" sz="1050" dirty="0" err="1">
                <a:solidFill>
                  <a:schemeClr val="bg1">
                    <a:lumMod val="85000"/>
                  </a:schemeClr>
                </a:solidFill>
                <a:latin typeface="Roboto Mono" pitchFamily="49" charset="0"/>
                <a:ea typeface="Roboto Mono" pitchFamily="49" charset="0"/>
              </a:rPr>
              <a:t>billingInfo</a:t>
            </a:r>
            <a:r>
              <a:rPr lang="en-US" sz="1050" dirty="0">
                <a:solidFill>
                  <a:schemeClr val="bg1">
                    <a:lumMod val="85000"/>
                  </a:schemeClr>
                </a:solidFill>
                <a:latin typeface="Roboto Mono" pitchFamily="49" charset="0"/>
                <a:ea typeface="Roboto Mono" pitchFamily="49" charset="0"/>
              </a:rPr>
              <a:t> {</a:t>
            </a:r>
          </a:p>
          <a:p>
            <a:r>
              <a:rPr lang="en-US" sz="1050" dirty="0">
                <a:solidFill>
                  <a:schemeClr val="bg1">
                    <a:lumMod val="85000"/>
                  </a:schemeClr>
                </a:solidFill>
                <a:latin typeface="Roboto Mono" pitchFamily="49" charset="0"/>
                <a:ea typeface="Roboto Mono" pitchFamily="49" charset="0"/>
              </a:rPr>
              <a:t>          </a:t>
            </a:r>
            <a:r>
              <a:rPr lang="en-US" sz="1050" dirty="0" err="1">
                <a:solidFill>
                  <a:schemeClr val="bg1">
                    <a:lumMod val="85000"/>
                  </a:schemeClr>
                </a:solidFill>
                <a:latin typeface="Roboto Mono" pitchFamily="49" charset="0"/>
                <a:ea typeface="Roboto Mono" pitchFamily="49" charset="0"/>
              </a:rPr>
              <a:t>totalSeats</a:t>
            </a:r>
            <a:endParaRPr lang="en-US" sz="1050" dirty="0">
              <a:solidFill>
                <a:schemeClr val="bg1">
                  <a:lumMod val="85000"/>
                </a:schemeClr>
              </a:solidFill>
              <a:latin typeface="Roboto Mono" pitchFamily="49" charset="0"/>
              <a:ea typeface="Roboto Mono" pitchFamily="49" charset="0"/>
            </a:endParaRPr>
          </a:p>
          <a:p>
            <a:r>
              <a:rPr lang="en-US" sz="1050" dirty="0">
                <a:solidFill>
                  <a:schemeClr val="bg1">
                    <a:lumMod val="85000"/>
                  </a:schemeClr>
                </a:solidFill>
                <a:latin typeface="Roboto Mono" pitchFamily="49" charset="0"/>
                <a:ea typeface="Roboto Mono" pitchFamily="49" charset="0"/>
              </a:rPr>
              <a:t>          </a:t>
            </a:r>
            <a:r>
              <a:rPr lang="en-US" sz="1050" dirty="0" err="1">
                <a:solidFill>
                  <a:schemeClr val="bg1">
                    <a:lumMod val="85000"/>
                  </a:schemeClr>
                </a:solidFill>
                <a:latin typeface="Roboto Mono" pitchFamily="49" charset="0"/>
                <a:ea typeface="Roboto Mono" pitchFamily="49" charset="0"/>
              </a:rPr>
              <a:t>seatsUsed</a:t>
            </a:r>
            <a:endParaRPr lang="en-US" sz="1050" dirty="0">
              <a:solidFill>
                <a:schemeClr val="bg1">
                  <a:lumMod val="85000"/>
                </a:schemeClr>
              </a:solidFill>
              <a:latin typeface="Roboto Mono" pitchFamily="49" charset="0"/>
              <a:ea typeface="Roboto Mono" pitchFamily="49" charset="0"/>
            </a:endParaRPr>
          </a:p>
          <a:p>
            <a:r>
              <a:rPr lang="en-US" sz="1050" dirty="0">
                <a:solidFill>
                  <a:schemeClr val="bg1">
                    <a:lumMod val="85000"/>
                  </a:schemeClr>
                </a:solidFill>
                <a:latin typeface="Roboto Mono" pitchFamily="49" charset="0"/>
                <a:ea typeface="Roboto Mono" pitchFamily="49" charset="0"/>
              </a:rPr>
              <a:t>          </a:t>
            </a:r>
            <a:r>
              <a:rPr lang="en-US" sz="1050" dirty="0" err="1">
                <a:solidFill>
                  <a:schemeClr val="bg1">
                    <a:lumMod val="85000"/>
                  </a:schemeClr>
                </a:solidFill>
                <a:latin typeface="Roboto Mono" pitchFamily="49" charset="0"/>
                <a:ea typeface="Roboto Mono" pitchFamily="49" charset="0"/>
              </a:rPr>
              <a:t>seatsAvailable</a:t>
            </a:r>
            <a:endParaRPr lang="en-US" sz="1050" dirty="0">
              <a:solidFill>
                <a:schemeClr val="bg1">
                  <a:lumMod val="85000"/>
                </a:schemeClr>
              </a:solidFill>
              <a:latin typeface="Roboto Mono" pitchFamily="49" charset="0"/>
              <a:ea typeface="Roboto Mono" pitchFamily="49" charset="0"/>
            </a:endParaRPr>
          </a:p>
          <a:p>
            <a:r>
              <a:rPr lang="en-US" sz="1050" dirty="0">
                <a:solidFill>
                  <a:schemeClr val="bg1">
                    <a:lumMod val="85000"/>
                  </a:schemeClr>
                </a:solidFill>
                <a:latin typeface="Roboto Mono" pitchFamily="49" charset="0"/>
                <a:ea typeface="Roboto Mono" pitchFamily="49" charset="0"/>
              </a:rPr>
              <a:t>        }</a:t>
            </a:r>
          </a:p>
          <a:p>
            <a:r>
              <a:rPr lang="en-US" sz="1050" dirty="0">
                <a:solidFill>
                  <a:schemeClr val="bg1">
                    <a:lumMod val="85000"/>
                  </a:schemeClr>
                </a:solidFill>
                <a:latin typeface="Roboto Mono" pitchFamily="49" charset="0"/>
                <a:ea typeface="Roboto Mono" pitchFamily="49" charset="0"/>
              </a:rPr>
              <a:t>      }</a:t>
            </a:r>
          </a:p>
          <a:p>
            <a:r>
              <a:rPr lang="en-US" sz="1050" dirty="0">
                <a:solidFill>
                  <a:schemeClr val="bg1">
                    <a:lumMod val="85000"/>
                  </a:schemeClr>
                </a:solidFill>
                <a:latin typeface="Roboto Mono" pitchFamily="49" charset="0"/>
                <a:ea typeface="Roboto Mono" pitchFamily="49" charset="0"/>
              </a:rPr>
              <a:t>    }</a:t>
            </a:r>
          </a:p>
          <a:p>
            <a:r>
              <a:rPr lang="en-US" sz="1050" dirty="0">
                <a:solidFill>
                  <a:schemeClr val="bg1">
                    <a:lumMod val="85000"/>
                  </a:schemeClr>
                </a:solidFill>
                <a:latin typeface="Roboto Mono" pitchFamily="49" charset="0"/>
                <a:ea typeface="Roboto Mono" pitchFamily="49" charset="0"/>
              </a:rPr>
              <a:t>  }</a:t>
            </a:r>
          </a:p>
          <a:p>
            <a:r>
              <a:rPr lang="en-US" sz="1050" dirty="0">
                <a:solidFill>
                  <a:schemeClr val="bg1">
                    <a:lumMod val="85000"/>
                  </a:schemeClr>
                </a:solidFill>
                <a:latin typeface="Roboto Mono" pitchFamily="49" charset="0"/>
                <a:ea typeface="Roboto Mono" pitchFamily="49" charset="0"/>
              </a:rPr>
              <a:t>}</a:t>
            </a:r>
          </a:p>
        </p:txBody>
      </p:sp>
    </p:spTree>
    <p:extLst>
      <p:ext uri="{BB962C8B-B14F-4D97-AF65-F5344CB8AC3E}">
        <p14:creationId xmlns:p14="http://schemas.microsoft.com/office/powerpoint/2010/main" val="291061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3. Finding License Usage for Enterprise Accounts</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579437" y="1293032"/>
            <a:ext cx="5351463" cy="47521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769373" y="1443349"/>
            <a:ext cx="4971027" cy="4462760"/>
          </a:xfrm>
          <a:prstGeom prst="rect">
            <a:avLst/>
          </a:prstGeom>
          <a:noFill/>
        </p:spPr>
        <p:txBody>
          <a:bodyPr wrap="square" rtlCol="0">
            <a:spAutoFit/>
          </a:bodyPr>
          <a:lstStyle/>
          <a:p>
            <a:pPr algn="l">
              <a:spcBef>
                <a:spcPts val="600"/>
              </a:spcBef>
              <a:spcAft>
                <a:spcPts val="600"/>
              </a:spcAft>
            </a:pPr>
            <a:r>
              <a:rPr lang="en-US" sz="1600" i="0" dirty="0">
                <a:effectLst/>
                <a:latin typeface="Quattrocento Sans" panose="020B0502050000020003" pitchFamily="34" charset="0"/>
              </a:rPr>
              <a:t>For enterprises using </a:t>
            </a:r>
            <a:r>
              <a:rPr lang="en-US" sz="1600" b="1" i="0" dirty="0">
                <a:effectLst/>
                <a:latin typeface="Quattrocento Sans" panose="020B0502050000020003" pitchFamily="34" charset="0"/>
              </a:rPr>
              <a:t>GitHub Enterprise Cloud </a:t>
            </a:r>
            <a:r>
              <a:rPr lang="en-US" sz="1600" i="0" dirty="0">
                <a:effectLst/>
                <a:latin typeface="Quattrocento Sans" panose="020B0502050000020003" pitchFamily="34" charset="0"/>
              </a:rPr>
              <a:t>or </a:t>
            </a:r>
            <a:r>
              <a:rPr lang="en-US" sz="1600" b="1" i="0" dirty="0">
                <a:effectLst/>
                <a:latin typeface="Quattrocento Sans" panose="020B0502050000020003" pitchFamily="34" charset="0"/>
              </a:rPr>
              <a:t>GitHub Enterprise Server</a:t>
            </a:r>
            <a:r>
              <a:rPr lang="en-US" sz="1600" i="0" dirty="0">
                <a:effectLst/>
                <a:latin typeface="Quattrocento Sans" panose="020B0502050000020003" pitchFamily="34" charset="0"/>
              </a:rPr>
              <a:t>, admins can track licenses at the enterprise level.</a:t>
            </a:r>
          </a:p>
          <a:p>
            <a:pPr algn="l">
              <a:spcBef>
                <a:spcPts val="600"/>
              </a:spcBef>
              <a:spcAft>
                <a:spcPts val="600"/>
              </a:spcAft>
            </a:pPr>
            <a:r>
              <a:rPr lang="en-US" sz="1600" b="1" i="0" dirty="0">
                <a:effectLst/>
                <a:latin typeface="Quattrocento Sans" panose="020B0502050000020003" pitchFamily="34" charset="0"/>
              </a:rPr>
              <a:t>GitHub Enterprise Server (GHES) Dashboard</a:t>
            </a:r>
          </a:p>
          <a:p>
            <a:pPr algn="l">
              <a:spcBef>
                <a:spcPts val="600"/>
              </a:spcBef>
              <a:spcAft>
                <a:spcPts val="600"/>
              </a:spcAft>
            </a:pPr>
            <a:r>
              <a:rPr lang="en-US" sz="1600" i="0" dirty="0">
                <a:effectLst/>
                <a:latin typeface="Quattrocento Sans" panose="020B0502050000020003" pitchFamily="34" charset="0"/>
              </a:rPr>
              <a:t>Next, you'll dive into how to gain access to view track these licenses .</a:t>
            </a:r>
          </a:p>
          <a:p>
            <a:pPr marL="342900" indent="-342900" algn="l">
              <a:spcBef>
                <a:spcPts val="600"/>
              </a:spcBef>
              <a:buFont typeface="+mj-lt"/>
              <a:buAutoNum type="arabicPeriod"/>
            </a:pPr>
            <a:r>
              <a:rPr lang="en-US" sz="1600" i="0" dirty="0">
                <a:effectLst/>
                <a:latin typeface="Quattrocento Sans" panose="020B0502050000020003" pitchFamily="34" charset="0"/>
              </a:rPr>
              <a:t>Log in to the </a:t>
            </a:r>
            <a:r>
              <a:rPr lang="en-US" sz="1600" b="1" i="0" dirty="0">
                <a:effectLst/>
                <a:latin typeface="Quattrocento Sans" panose="020B0502050000020003" pitchFamily="34" charset="0"/>
              </a:rPr>
              <a:t>GitHub Enterprise Server Admin Console</a:t>
            </a:r>
            <a:r>
              <a:rPr lang="en-US" sz="1600" i="0" dirty="0">
                <a:effectLst/>
                <a:latin typeface="Quattrocento Sans" panose="020B0502050000020003" pitchFamily="34" charset="0"/>
              </a:rPr>
              <a:t>.</a:t>
            </a:r>
          </a:p>
          <a:p>
            <a:pPr marL="342900" indent="-342900" algn="l">
              <a:spcBef>
                <a:spcPts val="600"/>
              </a:spcBef>
              <a:buFont typeface="+mj-lt"/>
              <a:buAutoNum type="arabicPeriod"/>
            </a:pPr>
            <a:r>
              <a:rPr lang="en-US" sz="1600" i="0" dirty="0">
                <a:effectLst/>
                <a:latin typeface="Quattrocento Sans" panose="020B0502050000020003" pitchFamily="34" charset="0"/>
              </a:rPr>
              <a:t>Go to </a:t>
            </a:r>
            <a:r>
              <a:rPr lang="en-US" sz="1600" b="1" i="0" dirty="0">
                <a:effectLst/>
                <a:latin typeface="Quattrocento Sans" panose="020B0502050000020003" pitchFamily="34" charset="0"/>
              </a:rPr>
              <a:t>Settings &gt; License Usage</a:t>
            </a:r>
            <a:r>
              <a:rPr lang="en-US" sz="1600" i="0" dirty="0">
                <a:effectLst/>
                <a:latin typeface="Quattrocento Sans" panose="020B0502050000020003" pitchFamily="34" charset="0"/>
              </a:rPr>
              <a:t>.</a:t>
            </a:r>
          </a:p>
          <a:p>
            <a:pPr marL="342900" indent="-342900" algn="l">
              <a:spcBef>
                <a:spcPts val="600"/>
              </a:spcBef>
              <a:buFont typeface="+mj-lt"/>
              <a:buAutoNum type="arabicPeriod"/>
            </a:pPr>
            <a:r>
              <a:rPr lang="en-US" sz="1600" i="0" dirty="0">
                <a:effectLst/>
                <a:latin typeface="Quattrocento Sans" panose="020B0502050000020003" pitchFamily="34" charset="0"/>
              </a:rPr>
              <a:t>View:</a:t>
            </a:r>
          </a:p>
          <a:p>
            <a:pPr marL="742950" lvl="1" indent="-285750">
              <a:spcBef>
                <a:spcPts val="600"/>
              </a:spcBef>
              <a:buFont typeface="Arial" panose="020B0604020202020204" pitchFamily="34" charset="0"/>
              <a:buChar char="•"/>
            </a:pPr>
            <a:r>
              <a:rPr lang="en-US" sz="1600" i="0" dirty="0">
                <a:effectLst/>
                <a:latin typeface="Quattrocento Sans" panose="020B0502050000020003" pitchFamily="34" charset="0"/>
              </a:rPr>
              <a:t>Total allocated licenses</a:t>
            </a:r>
          </a:p>
          <a:p>
            <a:pPr marL="742950" lvl="1" indent="-285750">
              <a:spcBef>
                <a:spcPts val="600"/>
              </a:spcBef>
              <a:buFont typeface="Arial" panose="020B0604020202020204" pitchFamily="34" charset="0"/>
              <a:buChar char="•"/>
            </a:pPr>
            <a:r>
              <a:rPr lang="en-US" sz="1600" i="0" dirty="0">
                <a:effectLst/>
                <a:latin typeface="Quattrocento Sans" panose="020B0502050000020003" pitchFamily="34" charset="0"/>
              </a:rPr>
              <a:t>Active users</a:t>
            </a:r>
          </a:p>
          <a:p>
            <a:pPr marL="742950" lvl="1" indent="-285750">
              <a:spcBef>
                <a:spcPts val="600"/>
              </a:spcBef>
              <a:buFont typeface="Arial" panose="020B0604020202020204" pitchFamily="34" charset="0"/>
              <a:buChar char="•"/>
            </a:pPr>
            <a:r>
              <a:rPr lang="en-US" sz="1600" i="0" dirty="0">
                <a:effectLst/>
                <a:latin typeface="Quattrocento Sans" panose="020B0502050000020003" pitchFamily="34" charset="0"/>
              </a:rPr>
              <a:t>Available seats</a:t>
            </a:r>
          </a:p>
          <a:p>
            <a:pPr marL="742950" lvl="1" indent="-285750">
              <a:spcBef>
                <a:spcPts val="600"/>
              </a:spcBef>
              <a:buFont typeface="Arial" panose="020B0604020202020204" pitchFamily="34" charset="0"/>
              <a:buChar char="•"/>
            </a:pPr>
            <a:r>
              <a:rPr lang="en-US" sz="1600" i="0" dirty="0">
                <a:effectLst/>
                <a:latin typeface="Quattrocento Sans" panose="020B0502050000020003" pitchFamily="34" charset="0"/>
              </a:rPr>
              <a:t>Historical license usage trends</a:t>
            </a:r>
            <a:endParaRPr lang="en-US" sz="1600" b="1" i="0" dirty="0">
              <a:effectLst/>
              <a:latin typeface="Quattrocento Sans" panose="020B0502050000020003" pitchFamily="34" charset="0"/>
            </a:endParaRP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7" y="6421083"/>
            <a:ext cx="9056943" cy="197976"/>
          </a:xfrm>
        </p:spPr>
        <p:txBody>
          <a:bodyPr/>
          <a:lstStyle/>
          <a:p>
            <a:pPr defTabSz="914367">
              <a:defRPr/>
            </a:pPr>
            <a:r>
              <a:rPr lang="en-US" dirty="0">
                <a:solidFill>
                  <a:srgbClr val="000000"/>
                </a:solidFill>
              </a:rPr>
              <a:t>© Copyright Microsoft Corporation. All rights reserved.</a:t>
            </a:r>
          </a:p>
        </p:txBody>
      </p:sp>
      <p:sp>
        <p:nvSpPr>
          <p:cNvPr id="4" name="Rectangle 3">
            <a:extLst>
              <a:ext uri="{FF2B5EF4-FFF2-40B4-BE49-F238E27FC236}">
                <a16:creationId xmlns:a16="http://schemas.microsoft.com/office/drawing/2014/main" id="{F4368EA7-1D5D-269C-172F-B7F6B6484487}"/>
              </a:ext>
            </a:extLst>
          </p:cNvPr>
          <p:cNvSpPr>
            <a:spLocks/>
          </p:cNvSpPr>
          <p:nvPr/>
        </p:nvSpPr>
        <p:spPr>
          <a:xfrm>
            <a:off x="6261664" y="1293032"/>
            <a:ext cx="5351463" cy="43330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5" name="TextBox 4">
            <a:extLst>
              <a:ext uri="{FF2B5EF4-FFF2-40B4-BE49-F238E27FC236}">
                <a16:creationId xmlns:a16="http://schemas.microsoft.com/office/drawing/2014/main" id="{0A3B5F62-88F6-BACE-8343-E052C945DE81}"/>
              </a:ext>
            </a:extLst>
          </p:cNvPr>
          <p:cNvSpPr txBox="1"/>
          <p:nvPr/>
        </p:nvSpPr>
        <p:spPr>
          <a:xfrm>
            <a:off x="6451600" y="1443349"/>
            <a:ext cx="5160963" cy="738664"/>
          </a:xfrm>
          <a:prstGeom prst="rect">
            <a:avLst/>
          </a:prstGeom>
          <a:noFill/>
        </p:spPr>
        <p:txBody>
          <a:bodyPr wrap="square" rtlCol="0">
            <a:spAutoFit/>
          </a:bodyPr>
          <a:lstStyle/>
          <a:p>
            <a:pPr algn="l">
              <a:spcBef>
                <a:spcPts val="600"/>
              </a:spcBef>
              <a:spcAft>
                <a:spcPts val="600"/>
              </a:spcAft>
            </a:pPr>
            <a:r>
              <a:rPr lang="en-US" sz="1600" b="1" i="0" dirty="0">
                <a:effectLst/>
                <a:latin typeface="Quattrocento Sans" panose="020B0502050000020003" pitchFamily="34" charset="0"/>
              </a:rPr>
              <a:t>REST API Alternative</a:t>
            </a:r>
          </a:p>
          <a:p>
            <a:pPr algn="l">
              <a:spcBef>
                <a:spcPts val="600"/>
              </a:spcBef>
              <a:spcAft>
                <a:spcPts val="600"/>
              </a:spcAft>
            </a:pPr>
            <a:r>
              <a:rPr lang="en-US" sz="1600" i="0" dirty="0">
                <a:effectLst/>
                <a:latin typeface="Quattrocento Sans" panose="020B0502050000020003" pitchFamily="34" charset="0"/>
              </a:rPr>
              <a:t>For </a:t>
            </a:r>
            <a:r>
              <a:rPr lang="en-US" sz="1600" b="1" i="0" dirty="0">
                <a:effectLst/>
                <a:latin typeface="Quattrocento Sans" panose="020B0502050000020003" pitchFamily="34" charset="0"/>
              </a:rPr>
              <a:t>programmatic access</a:t>
            </a:r>
            <a:r>
              <a:rPr lang="en-US" sz="1600" i="0" dirty="0">
                <a:effectLst/>
                <a:latin typeface="Quattrocento Sans" panose="020B0502050000020003" pitchFamily="34" charset="0"/>
              </a:rPr>
              <a:t>, use the REST API:</a:t>
            </a:r>
          </a:p>
        </p:txBody>
      </p:sp>
      <p:sp>
        <p:nvSpPr>
          <p:cNvPr id="7" name="Rectangle 6">
            <a:extLst>
              <a:ext uri="{FF2B5EF4-FFF2-40B4-BE49-F238E27FC236}">
                <a16:creationId xmlns:a16="http://schemas.microsoft.com/office/drawing/2014/main" id="{B97551ED-09E9-F2AC-7DD7-35D9C1A17CC0}"/>
              </a:ext>
            </a:extLst>
          </p:cNvPr>
          <p:cNvSpPr/>
          <p:nvPr/>
        </p:nvSpPr>
        <p:spPr>
          <a:xfrm>
            <a:off x="6545661" y="2375028"/>
            <a:ext cx="4449342" cy="1053972"/>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85000"/>
                  </a:schemeClr>
                </a:solidFill>
                <a:latin typeface="Roboto Mono" pitchFamily="49" charset="0"/>
                <a:ea typeface="Roboto Mono" pitchFamily="49" charset="0"/>
              </a:rPr>
              <a:t>curl -H </a:t>
            </a:r>
            <a:r>
              <a:rPr lang="en-US" sz="1050" dirty="0">
                <a:solidFill>
                  <a:schemeClr val="accent2">
                    <a:lumMod val="60000"/>
                    <a:lumOff val="40000"/>
                  </a:schemeClr>
                </a:solidFill>
                <a:latin typeface="Roboto Mono" pitchFamily="49" charset="0"/>
                <a:ea typeface="Roboto Mono" pitchFamily="49" charset="0"/>
              </a:rPr>
              <a:t>"Authorization: token YOUR-TOKEN" </a:t>
            </a:r>
            <a:r>
              <a:rPr lang="en-US" sz="1050" dirty="0">
                <a:solidFill>
                  <a:schemeClr val="bg1">
                    <a:lumMod val="85000"/>
                  </a:schemeClr>
                </a:solidFill>
                <a:latin typeface="Roboto Mono" pitchFamily="49" charset="0"/>
                <a:ea typeface="Roboto Mono" pitchFamily="49" charset="0"/>
              </a:rPr>
              <a:t>\</a:t>
            </a:r>
          </a:p>
          <a:p>
            <a:r>
              <a:rPr lang="en-US" sz="1050" dirty="0">
                <a:solidFill>
                  <a:schemeClr val="accent2">
                    <a:lumMod val="60000"/>
                    <a:lumOff val="40000"/>
                  </a:schemeClr>
                </a:solidFill>
                <a:latin typeface="Roboto Mono" pitchFamily="49" charset="0"/>
                <a:ea typeface="Roboto Mono" pitchFamily="49" charset="0"/>
              </a:rPr>
              <a:t>"https://</a:t>
            </a:r>
            <a:r>
              <a:rPr lang="en-US" sz="1050" dirty="0" err="1">
                <a:solidFill>
                  <a:schemeClr val="accent2">
                    <a:lumMod val="60000"/>
                    <a:lumOff val="40000"/>
                  </a:schemeClr>
                </a:solidFill>
                <a:latin typeface="Roboto Mono" pitchFamily="49" charset="0"/>
                <a:ea typeface="Roboto Mono" pitchFamily="49" charset="0"/>
              </a:rPr>
              <a:t>api.github.com</a:t>
            </a:r>
            <a:r>
              <a:rPr lang="en-US" sz="1050" dirty="0">
                <a:solidFill>
                  <a:schemeClr val="accent2">
                    <a:lumMod val="60000"/>
                    <a:lumOff val="40000"/>
                  </a:schemeClr>
                </a:solidFill>
                <a:latin typeface="Roboto Mono" pitchFamily="49" charset="0"/>
                <a:ea typeface="Roboto Mono" pitchFamily="49" charset="0"/>
              </a:rPr>
              <a:t>/enterprises/YOUR-ENTERPRISE/license"</a:t>
            </a:r>
          </a:p>
        </p:txBody>
      </p:sp>
    </p:spTree>
    <p:extLst>
      <p:ext uri="{BB962C8B-B14F-4D97-AF65-F5344CB8AC3E}">
        <p14:creationId xmlns:p14="http://schemas.microsoft.com/office/powerpoint/2010/main" val="424053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4. Finding License Usage Across Multiple GitHub Instances</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579437" y="1293032"/>
            <a:ext cx="6875463" cy="47521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769373" y="1443349"/>
            <a:ext cx="6393427" cy="4047262"/>
          </a:xfrm>
          <a:prstGeom prst="rect">
            <a:avLst/>
          </a:prstGeom>
          <a:noFill/>
        </p:spPr>
        <p:txBody>
          <a:bodyPr wrap="square" rtlCol="0">
            <a:spAutoFit/>
          </a:bodyPr>
          <a:lstStyle/>
          <a:p>
            <a:pPr algn="just">
              <a:spcBef>
                <a:spcPts val="600"/>
              </a:spcBef>
              <a:spcAft>
                <a:spcPts val="600"/>
              </a:spcAft>
            </a:pPr>
            <a:r>
              <a:rPr lang="en-US" sz="1600" i="0" dirty="0">
                <a:effectLst/>
                <a:latin typeface="Quattrocento Sans" panose="020B0502050000020003" pitchFamily="34" charset="0"/>
              </a:rPr>
              <a:t>For </a:t>
            </a:r>
            <a:r>
              <a:rPr lang="en-US" sz="1600" b="1" i="0" dirty="0">
                <a:effectLst/>
                <a:latin typeface="Quattrocento Sans" panose="020B0502050000020003" pitchFamily="34" charset="0"/>
              </a:rPr>
              <a:t>large enterprises </a:t>
            </a:r>
            <a:r>
              <a:rPr lang="en-US" sz="1600" i="0" dirty="0">
                <a:effectLst/>
                <a:latin typeface="Quattrocento Sans" panose="020B0502050000020003" pitchFamily="34" charset="0"/>
              </a:rPr>
              <a:t>with multiple GitHub Enterprise </a:t>
            </a:r>
            <a:r>
              <a:rPr lang="en-US" sz="1600" b="1" i="0" dirty="0">
                <a:effectLst/>
                <a:latin typeface="Quattrocento Sans" panose="020B0502050000020003" pitchFamily="34" charset="0"/>
              </a:rPr>
              <a:t>Server instances</a:t>
            </a:r>
            <a:r>
              <a:rPr lang="en-US" sz="1600" i="0" dirty="0">
                <a:effectLst/>
                <a:latin typeface="Quattrocento Sans" panose="020B0502050000020003" pitchFamily="34" charset="0"/>
              </a:rPr>
              <a:t>, admins must track license consumption across deployments.</a:t>
            </a:r>
          </a:p>
          <a:p>
            <a:pPr algn="l">
              <a:spcBef>
                <a:spcPts val="1200"/>
              </a:spcBef>
              <a:spcAft>
                <a:spcPts val="600"/>
              </a:spcAft>
            </a:pPr>
            <a:r>
              <a:rPr lang="en-US" sz="1600" b="1" i="0" dirty="0">
                <a:effectLst/>
                <a:latin typeface="Quattrocento Sans" panose="020B0502050000020003" pitchFamily="34" charset="0"/>
              </a:rPr>
              <a:t>GitHub Enterprise Metrics API</a:t>
            </a:r>
          </a:p>
          <a:p>
            <a:pPr marL="342900" indent="-342900" algn="l">
              <a:spcBef>
                <a:spcPts val="600"/>
              </a:spcBef>
              <a:buFont typeface="+mj-lt"/>
              <a:buAutoNum type="arabicPeriod" startAt="4"/>
            </a:pPr>
            <a:r>
              <a:rPr lang="en-US" sz="1600" i="0" dirty="0">
                <a:effectLst/>
                <a:latin typeface="Quattrocento Sans" panose="020B0502050000020003" pitchFamily="34" charset="0"/>
              </a:rPr>
              <a:t>Access </a:t>
            </a:r>
            <a:r>
              <a:rPr lang="en-US" sz="1600" b="1" i="0" dirty="0">
                <a:effectLst/>
                <a:latin typeface="Quattrocento Sans" panose="020B0502050000020003" pitchFamily="34" charset="0"/>
              </a:rPr>
              <a:t>GitHub Enterprise Server</a:t>
            </a:r>
            <a:r>
              <a:rPr lang="en-US" sz="1600" i="0" dirty="0">
                <a:effectLst/>
                <a:latin typeface="Quattrocento Sans" panose="020B0502050000020003" pitchFamily="34" charset="0"/>
              </a:rPr>
              <a:t> admin settings.</a:t>
            </a:r>
          </a:p>
          <a:p>
            <a:pPr marL="342900" indent="-342900" algn="l">
              <a:spcBef>
                <a:spcPts val="600"/>
              </a:spcBef>
              <a:buFont typeface="+mj-lt"/>
              <a:buAutoNum type="arabicPeriod" startAt="4"/>
            </a:pPr>
            <a:r>
              <a:rPr lang="en-US" sz="1600" i="0" dirty="0">
                <a:effectLst/>
                <a:latin typeface="Quattrocento Sans" panose="020B0502050000020003" pitchFamily="34" charset="0"/>
              </a:rPr>
              <a:t>Use the </a:t>
            </a:r>
            <a:r>
              <a:rPr lang="en-US" sz="1600" b="1" i="0" dirty="0">
                <a:effectLst/>
                <a:latin typeface="Quattrocento Sans" panose="020B0502050000020003" pitchFamily="34" charset="0"/>
              </a:rPr>
              <a:t>Metrics API</a:t>
            </a:r>
            <a:r>
              <a:rPr lang="en-US" sz="1600" i="0" dirty="0">
                <a:effectLst/>
                <a:latin typeface="Quattrocento Sans" panose="020B0502050000020003" pitchFamily="34" charset="0"/>
              </a:rPr>
              <a:t>:</a:t>
            </a:r>
          </a:p>
          <a:p>
            <a:pPr marL="342900" indent="-342900" algn="l">
              <a:spcBef>
                <a:spcPts val="600"/>
              </a:spcBef>
              <a:buFont typeface="+mj-lt"/>
              <a:buAutoNum type="arabicPeriod" startAt="4"/>
            </a:pPr>
            <a:endParaRPr lang="en-US" sz="1600" b="1" dirty="0">
              <a:latin typeface="Quattrocento Sans" panose="020B0502050000020003" pitchFamily="34" charset="0"/>
            </a:endParaRPr>
          </a:p>
          <a:p>
            <a:pPr marL="342900" indent="-342900" algn="l">
              <a:spcBef>
                <a:spcPts val="600"/>
              </a:spcBef>
              <a:buFont typeface="+mj-lt"/>
              <a:buAutoNum type="arabicPeriod" startAt="4"/>
            </a:pPr>
            <a:endParaRPr lang="en-US" sz="1600" b="1" i="0" dirty="0">
              <a:effectLst/>
              <a:latin typeface="Quattrocento Sans" panose="020B0502050000020003" pitchFamily="34" charset="0"/>
            </a:endParaRPr>
          </a:p>
          <a:p>
            <a:pPr marL="342900" indent="-342900" algn="l">
              <a:spcBef>
                <a:spcPts val="600"/>
              </a:spcBef>
              <a:buFont typeface="+mj-lt"/>
              <a:buAutoNum type="arabicPeriod" startAt="4"/>
            </a:pPr>
            <a:endParaRPr lang="en-US" sz="1600" b="1" dirty="0">
              <a:latin typeface="Quattrocento Sans" panose="020B0502050000020003" pitchFamily="34" charset="0"/>
            </a:endParaRPr>
          </a:p>
          <a:p>
            <a:pPr marL="342900" indent="-342900" algn="l">
              <a:spcBef>
                <a:spcPts val="600"/>
              </a:spcBef>
              <a:buFont typeface="+mj-lt"/>
              <a:buAutoNum type="arabicPeriod" startAt="4"/>
            </a:pPr>
            <a:r>
              <a:rPr lang="en-US" sz="1600" i="0" dirty="0">
                <a:effectLst/>
                <a:latin typeface="Quattrocento Sans" panose="020B0502050000020003" pitchFamily="34" charset="0"/>
              </a:rPr>
              <a:t>Extract:</a:t>
            </a:r>
          </a:p>
          <a:p>
            <a:pPr marL="800100" lvl="1" indent="-342900">
              <a:spcBef>
                <a:spcPts val="600"/>
              </a:spcBef>
              <a:buFont typeface="Arial" panose="020B0604020202020204" pitchFamily="34" charset="0"/>
              <a:buChar char="•"/>
            </a:pPr>
            <a:r>
              <a:rPr lang="en-US" sz="1600" b="1" i="0" dirty="0">
                <a:effectLst/>
                <a:latin typeface="Quattrocento Sans" panose="020B0502050000020003" pitchFamily="34" charset="0"/>
              </a:rPr>
              <a:t>Total enterprise-wide licenses</a:t>
            </a:r>
          </a:p>
          <a:p>
            <a:pPr marL="800100" lvl="1" indent="-342900">
              <a:spcBef>
                <a:spcPts val="600"/>
              </a:spcBef>
              <a:buFont typeface="Arial" panose="020B0604020202020204" pitchFamily="34" charset="0"/>
              <a:buChar char="•"/>
            </a:pPr>
            <a:r>
              <a:rPr lang="en-US" sz="1600" b="1" i="0" dirty="0">
                <a:effectLst/>
                <a:latin typeface="Quattrocento Sans" panose="020B0502050000020003" pitchFamily="34" charset="0"/>
              </a:rPr>
              <a:t>Usage per GitHub instance</a:t>
            </a:r>
          </a:p>
          <a:p>
            <a:pPr marL="800100" lvl="1" indent="-342900">
              <a:spcBef>
                <a:spcPts val="600"/>
              </a:spcBef>
              <a:buFont typeface="Arial" panose="020B0604020202020204" pitchFamily="34" charset="0"/>
              <a:buChar char="•"/>
            </a:pPr>
            <a:r>
              <a:rPr lang="en-US" sz="1600" b="1" i="0" dirty="0">
                <a:effectLst/>
                <a:latin typeface="Quattrocento Sans" panose="020B0502050000020003" pitchFamily="34" charset="0"/>
              </a:rPr>
              <a:t>Available capacity per region</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7" y="6421083"/>
            <a:ext cx="9056943" cy="197976"/>
          </a:xfrm>
        </p:spPr>
        <p:txBody>
          <a:bodyPr/>
          <a:lstStyle/>
          <a:p>
            <a:pPr defTabSz="914367">
              <a:defRPr/>
            </a:pPr>
            <a:r>
              <a:rPr lang="en-US" dirty="0">
                <a:solidFill>
                  <a:srgbClr val="000000"/>
                </a:solidFill>
              </a:rPr>
              <a:t>© Copyright Microsoft Corporation. All rights reserved.</a:t>
            </a:r>
          </a:p>
        </p:txBody>
      </p:sp>
      <p:sp>
        <p:nvSpPr>
          <p:cNvPr id="7" name="Rectangle 6">
            <a:extLst>
              <a:ext uri="{FF2B5EF4-FFF2-40B4-BE49-F238E27FC236}">
                <a16:creationId xmlns:a16="http://schemas.microsoft.com/office/drawing/2014/main" id="{B97551ED-09E9-F2AC-7DD7-35D9C1A17CC0}"/>
              </a:ext>
            </a:extLst>
          </p:cNvPr>
          <p:cNvSpPr/>
          <p:nvPr/>
        </p:nvSpPr>
        <p:spPr>
          <a:xfrm>
            <a:off x="926937" y="3336601"/>
            <a:ext cx="4449342" cy="665030"/>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85000"/>
                  </a:schemeClr>
                </a:solidFill>
                <a:latin typeface="Roboto Mono" pitchFamily="49" charset="0"/>
                <a:ea typeface="Roboto Mono" pitchFamily="49" charset="0"/>
              </a:rPr>
              <a:t>curl -H </a:t>
            </a:r>
            <a:r>
              <a:rPr lang="en-US" sz="1050" dirty="0">
                <a:solidFill>
                  <a:schemeClr val="accent2">
                    <a:lumMod val="60000"/>
                    <a:lumOff val="40000"/>
                  </a:schemeClr>
                </a:solidFill>
                <a:latin typeface="Roboto Mono" pitchFamily="49" charset="0"/>
                <a:ea typeface="Roboto Mono" pitchFamily="49" charset="0"/>
              </a:rPr>
              <a:t>"Authorization: token YOUR-TOKEN" </a:t>
            </a:r>
            <a:r>
              <a:rPr lang="en-US" sz="1050" dirty="0">
                <a:solidFill>
                  <a:schemeClr val="bg1">
                    <a:lumMod val="85000"/>
                  </a:schemeClr>
                </a:solidFill>
                <a:latin typeface="Roboto Mono" pitchFamily="49" charset="0"/>
                <a:ea typeface="Roboto Mono" pitchFamily="49" charset="0"/>
              </a:rPr>
              <a:t>\</a:t>
            </a:r>
          </a:p>
          <a:p>
            <a:r>
              <a:rPr lang="en-US" sz="1050" dirty="0">
                <a:solidFill>
                  <a:schemeClr val="accent2">
                    <a:lumMod val="60000"/>
                    <a:lumOff val="40000"/>
                  </a:schemeClr>
                </a:solidFill>
                <a:latin typeface="Roboto Mono" pitchFamily="49" charset="0"/>
                <a:ea typeface="Roboto Mono" pitchFamily="49" charset="0"/>
              </a:rPr>
              <a:t>"https://</a:t>
            </a:r>
            <a:r>
              <a:rPr lang="en-US" sz="1050" dirty="0" err="1">
                <a:solidFill>
                  <a:schemeClr val="accent2">
                    <a:lumMod val="60000"/>
                    <a:lumOff val="40000"/>
                  </a:schemeClr>
                </a:solidFill>
                <a:latin typeface="Roboto Mono" pitchFamily="49" charset="0"/>
                <a:ea typeface="Roboto Mono" pitchFamily="49" charset="0"/>
              </a:rPr>
              <a:t>api.github.com</a:t>
            </a:r>
            <a:r>
              <a:rPr lang="en-US" sz="1050" dirty="0">
                <a:solidFill>
                  <a:schemeClr val="accent2">
                    <a:lumMod val="60000"/>
                    <a:lumOff val="40000"/>
                  </a:schemeClr>
                </a:solidFill>
                <a:latin typeface="Roboto Mono" pitchFamily="49" charset="0"/>
                <a:ea typeface="Roboto Mono" pitchFamily="49" charset="0"/>
              </a:rPr>
              <a:t>/enterprise/settings/licenses"</a:t>
            </a:r>
          </a:p>
        </p:txBody>
      </p:sp>
    </p:spTree>
    <p:extLst>
      <p:ext uri="{BB962C8B-B14F-4D97-AF65-F5344CB8AC3E}">
        <p14:creationId xmlns:p14="http://schemas.microsoft.com/office/powerpoint/2010/main" val="42199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1" y="681010"/>
            <a:ext cx="10306161" cy="311255"/>
          </a:xfrm>
        </p:spPr>
        <p:txBody>
          <a:bodyPr>
            <a:noAutofit/>
          </a:bodyPr>
          <a:lstStyle/>
          <a:p>
            <a:r>
              <a:rPr lang="en-US" sz="2900" dirty="0">
                <a:latin typeface="Quattrocento Sans" panose="020B0502050000020003" pitchFamily="34" charset="0"/>
              </a:rPr>
              <a:t>Best Practices for License Usage Management</a:t>
            </a:r>
          </a:p>
        </p:txBody>
      </p:sp>
      <p:graphicFrame>
        <p:nvGraphicFramePr>
          <p:cNvPr id="10" name="Table 9">
            <a:extLst>
              <a:ext uri="{FF2B5EF4-FFF2-40B4-BE49-F238E27FC236}">
                <a16:creationId xmlns:a16="http://schemas.microsoft.com/office/drawing/2014/main" id="{FB95B65C-95EF-CFEB-37FF-6C3950EA7EE8}"/>
              </a:ext>
            </a:extLst>
          </p:cNvPr>
          <p:cNvGraphicFramePr>
            <a:graphicFrameLocks noGrp="1"/>
          </p:cNvGraphicFramePr>
          <p:nvPr/>
        </p:nvGraphicFramePr>
        <p:xfrm>
          <a:off x="742123" y="1409700"/>
          <a:ext cx="9528312" cy="3230880"/>
        </p:xfrm>
        <a:graphic>
          <a:graphicData uri="http://schemas.openxmlformats.org/drawingml/2006/table">
            <a:tbl>
              <a:tblPr firstRow="1" bandRow="1">
                <a:tableStyleId>{073A0DAA-6AF3-43AB-8588-CEC1D06C72B9}</a:tableStyleId>
              </a:tblPr>
              <a:tblGrid>
                <a:gridCol w="1759777">
                  <a:extLst>
                    <a:ext uri="{9D8B030D-6E8A-4147-A177-3AD203B41FA5}">
                      <a16:colId xmlns:a16="http://schemas.microsoft.com/office/drawing/2014/main" val="1608846247"/>
                    </a:ext>
                  </a:extLst>
                </a:gridCol>
                <a:gridCol w="7768535">
                  <a:extLst>
                    <a:ext uri="{9D8B030D-6E8A-4147-A177-3AD203B41FA5}">
                      <a16:colId xmlns:a16="http://schemas.microsoft.com/office/drawing/2014/main" val="673293402"/>
                    </a:ext>
                  </a:extLst>
                </a:gridCol>
              </a:tblGrid>
              <a:tr h="807720">
                <a:tc>
                  <a:txBody>
                    <a:bodyPr/>
                    <a:lstStyle/>
                    <a:p>
                      <a:endParaRPr lang="en-US" sz="1400" dirty="0">
                        <a:effectLst/>
                        <a:latin typeface="Quattrocento Sans" panose="020B0502050000020003" pitchFamily="34" charset="0"/>
                      </a:endParaRP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mj-lt"/>
                        <a:buNone/>
                      </a:pPr>
                      <a:r>
                        <a:rPr lang="en-US" b="1" i="0" dirty="0">
                          <a:solidFill>
                            <a:schemeClr val="tx1"/>
                          </a:solidFill>
                          <a:effectLst/>
                          <a:latin typeface="Quattrocento Sans" panose="020B0502050000020003" pitchFamily="34" charset="0"/>
                        </a:rPr>
                        <a:t>Automate Monitoring: </a:t>
                      </a:r>
                      <a:r>
                        <a:rPr lang="en-US" b="0" i="0" dirty="0">
                          <a:solidFill>
                            <a:schemeClr val="tx1"/>
                          </a:solidFill>
                          <a:effectLst/>
                          <a:latin typeface="Quattrocento Sans" panose="020B0502050000020003" pitchFamily="34" charset="0"/>
                        </a:rPr>
                        <a:t>Use </a:t>
                      </a:r>
                      <a:r>
                        <a:rPr lang="en-US" b="0" i="0" dirty="0" err="1">
                          <a:solidFill>
                            <a:schemeClr val="tx1"/>
                          </a:solidFill>
                          <a:effectLst/>
                          <a:latin typeface="Quattrocento Sans" panose="020B0502050000020003" pitchFamily="34" charset="0"/>
                        </a:rPr>
                        <a:t>GraphQL</a:t>
                      </a:r>
                      <a:r>
                        <a:rPr lang="en-US" b="0" i="0" dirty="0">
                          <a:solidFill>
                            <a:schemeClr val="tx1"/>
                          </a:solidFill>
                          <a:effectLst/>
                          <a:latin typeface="Quattrocento Sans" panose="020B0502050000020003" pitchFamily="34" charset="0"/>
                        </a:rPr>
                        <a:t>/REST API queries to track usage trends.</a:t>
                      </a: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9659972"/>
                  </a:ext>
                </a:extLst>
              </a:tr>
              <a:tr h="807720">
                <a:tc>
                  <a:txBody>
                    <a:bodyPr/>
                    <a:lstStyle/>
                    <a:p>
                      <a:endParaRPr lang="en-US" sz="1400" dirty="0">
                        <a:effectLst/>
                        <a:latin typeface="Quattrocento Sans" panose="020B0502050000020003" pitchFamily="34" charset="0"/>
                      </a:endParaRP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i="0" dirty="0">
                          <a:solidFill>
                            <a:schemeClr val="tx1"/>
                          </a:solidFill>
                          <a:effectLst/>
                          <a:latin typeface="Quattrocento Sans" panose="020B0502050000020003" pitchFamily="34" charset="0"/>
                        </a:rPr>
                        <a:t>Optimize Unused Seats: </a:t>
                      </a:r>
                      <a:r>
                        <a:rPr lang="en-US" b="0" i="0" dirty="0">
                          <a:solidFill>
                            <a:schemeClr val="tx1"/>
                          </a:solidFill>
                          <a:effectLst/>
                          <a:latin typeface="Quattrocento Sans" panose="020B0502050000020003" pitchFamily="34" charset="0"/>
                        </a:rPr>
                        <a:t>Identify inactive users and reclaim unused licenses.</a:t>
                      </a: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5016626"/>
                  </a:ext>
                </a:extLst>
              </a:tr>
              <a:tr h="807720">
                <a:tc>
                  <a:txBody>
                    <a:bodyPr/>
                    <a:lstStyle/>
                    <a:p>
                      <a:endParaRPr lang="en-US" sz="1400" dirty="0">
                        <a:effectLst/>
                        <a:latin typeface="Quattrocento Sans" panose="020B0502050000020003" pitchFamily="34" charset="0"/>
                      </a:endParaRP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i="0" dirty="0">
                          <a:solidFill>
                            <a:schemeClr val="tx1"/>
                          </a:solidFill>
                          <a:effectLst/>
                          <a:latin typeface="Quattrocento Sans" panose="020B0502050000020003" pitchFamily="34" charset="0"/>
                        </a:rPr>
                        <a:t>Enable Usage-Based Billing: </a:t>
                      </a:r>
                      <a:r>
                        <a:rPr lang="en-US" b="0" i="0" dirty="0">
                          <a:solidFill>
                            <a:schemeClr val="tx1"/>
                          </a:solidFill>
                          <a:effectLst/>
                          <a:latin typeface="Quattrocento Sans" panose="020B0502050000020003" pitchFamily="34" charset="0"/>
                        </a:rPr>
                        <a:t>Ensure billing reflects actual consumption.</a:t>
                      </a: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972677"/>
                  </a:ext>
                </a:extLst>
              </a:tr>
              <a:tr h="807720">
                <a:tc>
                  <a:txBody>
                    <a:bodyPr/>
                    <a:lstStyle/>
                    <a:p>
                      <a:endParaRPr lang="en-US" sz="1400" dirty="0">
                        <a:effectLst/>
                        <a:latin typeface="Quattrocento Sans" panose="020B0502050000020003" pitchFamily="34" charset="0"/>
                      </a:endParaRP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i="0" dirty="0">
                          <a:solidFill>
                            <a:schemeClr val="tx1"/>
                          </a:solidFill>
                          <a:effectLst/>
                          <a:latin typeface="Quattrocento Sans" panose="020B0502050000020003" pitchFamily="34" charset="0"/>
                        </a:rPr>
                        <a:t>Regular Audits: </a:t>
                      </a:r>
                      <a:r>
                        <a:rPr lang="en-US" b="0" i="0" dirty="0">
                          <a:solidFill>
                            <a:schemeClr val="tx1"/>
                          </a:solidFill>
                          <a:effectLst/>
                          <a:latin typeface="Quattrocento Sans" panose="020B0502050000020003" pitchFamily="34" charset="0"/>
                        </a:rPr>
                        <a:t>Conduct monthly/quarterly license reviews to optimize cost.</a:t>
                      </a: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4234498"/>
                  </a:ext>
                </a:extLst>
              </a:tr>
            </a:tbl>
          </a:graphicData>
        </a:graphic>
      </p:graphicFrame>
      <p:pic>
        <p:nvPicPr>
          <p:cNvPr id="4" name="Graphic 3" descr="Badge Tick1 with solid fill">
            <a:extLst>
              <a:ext uri="{FF2B5EF4-FFF2-40B4-BE49-F238E27FC236}">
                <a16:creationId xmlns:a16="http://schemas.microsoft.com/office/drawing/2014/main" id="{4F4C9118-28B6-E433-0C05-3137A6FB02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5157" y="1571175"/>
            <a:ext cx="514350" cy="514350"/>
          </a:xfrm>
          <a:prstGeom prst="rect">
            <a:avLst/>
          </a:prstGeom>
        </p:spPr>
      </p:pic>
      <p:pic>
        <p:nvPicPr>
          <p:cNvPr id="5" name="Graphic 4" descr="Badge Tick1 with solid fill">
            <a:extLst>
              <a:ext uri="{FF2B5EF4-FFF2-40B4-BE49-F238E27FC236}">
                <a16:creationId xmlns:a16="http://schemas.microsoft.com/office/drawing/2014/main" id="{9DDDBB96-930A-D85A-9809-377B71E695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4864" y="2374979"/>
            <a:ext cx="514350" cy="514350"/>
          </a:xfrm>
          <a:prstGeom prst="rect">
            <a:avLst/>
          </a:prstGeom>
        </p:spPr>
      </p:pic>
      <p:pic>
        <p:nvPicPr>
          <p:cNvPr id="7" name="Graphic 6" descr="Badge Tick1 with solid fill">
            <a:extLst>
              <a:ext uri="{FF2B5EF4-FFF2-40B4-BE49-F238E27FC236}">
                <a16:creationId xmlns:a16="http://schemas.microsoft.com/office/drawing/2014/main" id="{2FD1EA22-D65B-B48D-53A9-DB35C08024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4864" y="3178783"/>
            <a:ext cx="514350" cy="514350"/>
          </a:xfrm>
          <a:prstGeom prst="rect">
            <a:avLst/>
          </a:prstGeom>
        </p:spPr>
      </p:pic>
      <p:sp>
        <p:nvSpPr>
          <p:cNvPr id="12" name="Footer Placeholder 11">
            <a:extLst>
              <a:ext uri="{FF2B5EF4-FFF2-40B4-BE49-F238E27FC236}">
                <a16:creationId xmlns:a16="http://schemas.microsoft.com/office/drawing/2014/main" id="{8E0112C9-C70E-B459-F054-5738CE0C82B0}"/>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6" name="Graphic 5" descr="Badge Tick1 with solid fill">
            <a:extLst>
              <a:ext uri="{FF2B5EF4-FFF2-40B4-BE49-F238E27FC236}">
                <a16:creationId xmlns:a16="http://schemas.microsoft.com/office/drawing/2014/main" id="{52604C28-6D0A-FDB5-7FC1-F23AB08C2F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4864" y="3982587"/>
            <a:ext cx="514350" cy="514350"/>
          </a:xfrm>
          <a:prstGeom prst="rect">
            <a:avLst/>
          </a:prstGeom>
        </p:spPr>
      </p:pic>
    </p:spTree>
    <p:extLst>
      <p:ext uri="{BB962C8B-B14F-4D97-AF65-F5344CB8AC3E}">
        <p14:creationId xmlns:p14="http://schemas.microsoft.com/office/powerpoint/2010/main" val="30958897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License Usage Stats in Machine and Peripheral Devices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7" y="6421083"/>
            <a:ext cx="9056943" cy="197976"/>
          </a:xfrm>
        </p:spPr>
        <p:txBody>
          <a:bodyPr/>
          <a:lstStyle/>
          <a:p>
            <a:pPr defTabSz="914367">
              <a:defRPr/>
            </a:pPr>
            <a:r>
              <a:rPr lang="en-US" dirty="0">
                <a:solidFill>
                  <a:srgbClr val="000000"/>
                </a:solidFill>
              </a:rPr>
              <a:t>© Copyright Microsoft Corporation. All rights reserved.</a:t>
            </a:r>
          </a:p>
        </p:txBody>
      </p:sp>
      <p:sp>
        <p:nvSpPr>
          <p:cNvPr id="4" name="TextBox 3">
            <a:extLst>
              <a:ext uri="{FF2B5EF4-FFF2-40B4-BE49-F238E27FC236}">
                <a16:creationId xmlns:a16="http://schemas.microsoft.com/office/drawing/2014/main" id="{821A337D-81FE-375A-A79E-E94A9BEC7E03}"/>
              </a:ext>
            </a:extLst>
          </p:cNvPr>
          <p:cNvSpPr txBox="1"/>
          <p:nvPr/>
        </p:nvSpPr>
        <p:spPr>
          <a:xfrm>
            <a:off x="579438" y="1100017"/>
            <a:ext cx="10624590" cy="1723549"/>
          </a:xfrm>
          <a:prstGeom prst="rect">
            <a:avLst/>
          </a:prstGeom>
          <a:noFill/>
        </p:spPr>
        <p:txBody>
          <a:bodyPr wrap="square" rtlCol="0">
            <a:spAutoFit/>
          </a:bodyPr>
          <a:lstStyle/>
          <a:p>
            <a:pPr>
              <a:spcAft>
                <a:spcPts val="1200"/>
              </a:spcAft>
            </a:pPr>
            <a:r>
              <a:rPr lang="en-US" sz="1600" dirty="0">
                <a:latin typeface="Quattrocento Sans" panose="020B0502050000020003" pitchFamily="34" charset="0"/>
              </a:rPr>
              <a:t>In this unit, you'll learn how machine accounts and peripheral services impact GitHub Enterprise license usage. You'll explore methods to track their consumption, identify inefficiencies, and apply best practices to improve cost control and security.</a:t>
            </a:r>
          </a:p>
          <a:p>
            <a:pPr>
              <a:spcAft>
                <a:spcPts val="1200"/>
              </a:spcAft>
            </a:pPr>
            <a:r>
              <a:rPr lang="en-US" sz="1600" dirty="0">
                <a:latin typeface="Quattrocento Sans" panose="020B0502050000020003" pitchFamily="34" charset="0"/>
              </a:rPr>
              <a:t>Tracking </a:t>
            </a:r>
            <a:r>
              <a:rPr lang="en-US" sz="1600" b="1" dirty="0">
                <a:latin typeface="Quattrocento Sans" panose="020B0502050000020003" pitchFamily="34" charset="0"/>
              </a:rPr>
              <a:t>license usage </a:t>
            </a:r>
            <a:r>
              <a:rPr lang="en-US" sz="1600" dirty="0">
                <a:latin typeface="Quattrocento Sans" panose="020B0502050000020003" pitchFamily="34" charset="0"/>
              </a:rPr>
              <a:t>is essential for cost optimization and security compliance. </a:t>
            </a:r>
            <a:r>
              <a:rPr lang="en-US" sz="1600" b="1" dirty="0">
                <a:latin typeface="Quattrocento Sans" panose="020B0502050000020003" pitchFamily="34" charset="0"/>
              </a:rPr>
              <a:t>Machine accounts </a:t>
            </a:r>
            <a:r>
              <a:rPr lang="en-US" sz="1600" dirty="0">
                <a:latin typeface="Quattrocento Sans" panose="020B0502050000020003" pitchFamily="34" charset="0"/>
              </a:rPr>
              <a:t>(used for automation) and </a:t>
            </a:r>
            <a:r>
              <a:rPr lang="en-US" sz="1600" b="1" dirty="0">
                <a:latin typeface="Quattrocento Sans" panose="020B0502050000020003" pitchFamily="34" charset="0"/>
              </a:rPr>
              <a:t>peripheral services </a:t>
            </a:r>
            <a:r>
              <a:rPr lang="en-US" sz="1600" dirty="0">
                <a:latin typeface="Quattrocento Sans" panose="020B0502050000020003" pitchFamily="34" charset="0"/>
              </a:rPr>
              <a:t>(such as CI/CD, integrations, and API consumers) can consume licenses, impacting enterprise costs and resource management.</a:t>
            </a:r>
            <a:endParaRPr lang="en-US" sz="1600" b="1" dirty="0">
              <a:latin typeface="Quattrocento Sans" panose="020B0502050000020003" pitchFamily="34" charset="0"/>
            </a:endParaRPr>
          </a:p>
        </p:txBody>
      </p:sp>
    </p:spTree>
    <p:extLst>
      <p:ext uri="{BB962C8B-B14F-4D97-AF65-F5344CB8AC3E}">
        <p14:creationId xmlns:p14="http://schemas.microsoft.com/office/powerpoint/2010/main" val="122946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1. Understanding Machine Accounts and Peripheral Services</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579437" y="1293032"/>
            <a:ext cx="3903663" cy="43330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771285" y="1858195"/>
            <a:ext cx="3567165" cy="3600986"/>
          </a:xfrm>
          <a:prstGeom prst="rect">
            <a:avLst/>
          </a:prstGeom>
          <a:noFill/>
        </p:spPr>
        <p:txBody>
          <a:bodyPr wrap="square" rtlCol="0">
            <a:spAutoFit/>
          </a:bodyPr>
          <a:lstStyle/>
          <a:p>
            <a:pPr marL="285750" indent="-285750" algn="l">
              <a:spcBef>
                <a:spcPts val="600"/>
              </a:spcBef>
              <a:buFont typeface="Arial" panose="020B0604020202020204" pitchFamily="34" charset="0"/>
              <a:buChar char="•"/>
            </a:pPr>
            <a:r>
              <a:rPr lang="en-US" sz="1600" i="0" dirty="0">
                <a:effectLst/>
                <a:latin typeface="Quattrocento Sans" panose="020B0502050000020003" pitchFamily="34" charset="0"/>
              </a:rPr>
              <a:t>Machine accounts are GitHub accounts used for automation, running scripts, or integrating with third-party tools.</a:t>
            </a:r>
          </a:p>
          <a:p>
            <a:pPr marL="285750" indent="-285750" algn="l">
              <a:spcBef>
                <a:spcPts val="600"/>
              </a:spcBef>
              <a:buFont typeface="Arial" panose="020B0604020202020204" pitchFamily="34" charset="0"/>
              <a:buChar char="•"/>
            </a:pPr>
            <a:r>
              <a:rPr lang="en-US" sz="1600" b="1" i="0" dirty="0">
                <a:effectLst/>
                <a:latin typeface="Quattrocento Sans" panose="020B0502050000020003" pitchFamily="34" charset="0"/>
              </a:rPr>
              <a:t>Characteristics</a:t>
            </a:r>
            <a:r>
              <a:rPr lang="en-US" sz="1600" i="0" dirty="0">
                <a:effectLst/>
                <a:latin typeface="Quattrocento Sans" panose="020B0502050000020003" pitchFamily="34" charset="0"/>
              </a:rPr>
              <a:t>:</a:t>
            </a:r>
          </a:p>
          <a:p>
            <a:pPr marL="742950" lvl="1" indent="-285750">
              <a:spcBef>
                <a:spcPts val="600"/>
              </a:spcBef>
              <a:buFont typeface="Courier New" panose="02070309020205020404" pitchFamily="49" charset="0"/>
              <a:buChar char="o"/>
            </a:pPr>
            <a:r>
              <a:rPr lang="en-US" sz="1600" i="0" dirty="0">
                <a:effectLst/>
                <a:latin typeface="Quattrocento Sans" panose="020B0502050000020003" pitchFamily="34" charset="0"/>
              </a:rPr>
              <a:t>They act </a:t>
            </a:r>
            <a:r>
              <a:rPr lang="en-US" sz="1600" b="1" i="0" dirty="0">
                <a:effectLst/>
                <a:latin typeface="Quattrocento Sans" panose="020B0502050000020003" pitchFamily="34" charset="0"/>
              </a:rPr>
              <a:t>independently of human users</a:t>
            </a:r>
            <a:r>
              <a:rPr lang="en-US" sz="1600" i="0" dirty="0">
                <a:effectLst/>
                <a:latin typeface="Quattrocento Sans" panose="020B0502050000020003" pitchFamily="34" charset="0"/>
              </a:rPr>
              <a:t>.</a:t>
            </a:r>
          </a:p>
          <a:p>
            <a:pPr marL="742950" lvl="1" indent="-285750">
              <a:spcBef>
                <a:spcPts val="600"/>
              </a:spcBef>
              <a:buFont typeface="Courier New" panose="02070309020205020404" pitchFamily="49" charset="0"/>
              <a:buChar char="o"/>
            </a:pPr>
            <a:r>
              <a:rPr lang="en-US" sz="1600" i="0" dirty="0">
                <a:effectLst/>
                <a:latin typeface="Quattrocento Sans" panose="020B0502050000020003" pitchFamily="34" charset="0"/>
              </a:rPr>
              <a:t>Often used by CI/CD tools (e.g., GitHub Actions, Jenkins, </a:t>
            </a:r>
            <a:r>
              <a:rPr lang="en-US" sz="1600" i="0" dirty="0" err="1">
                <a:effectLst/>
                <a:latin typeface="Quattrocento Sans" panose="020B0502050000020003" pitchFamily="34" charset="0"/>
              </a:rPr>
              <a:t>CircleCI</a:t>
            </a:r>
            <a:r>
              <a:rPr lang="en-US" sz="1600" i="0" dirty="0">
                <a:effectLst/>
                <a:latin typeface="Quattrocento Sans" panose="020B0502050000020003" pitchFamily="34" charset="0"/>
              </a:rPr>
              <a:t>).</a:t>
            </a:r>
          </a:p>
          <a:p>
            <a:pPr marL="742950" lvl="1" indent="-285750">
              <a:spcBef>
                <a:spcPts val="600"/>
              </a:spcBef>
              <a:buFont typeface="Courier New" panose="02070309020205020404" pitchFamily="49" charset="0"/>
              <a:buChar char="o"/>
            </a:pPr>
            <a:r>
              <a:rPr lang="en-US" sz="1600" b="1" i="0" dirty="0">
                <a:effectLst/>
                <a:latin typeface="Quattrocento Sans" panose="020B0502050000020003" pitchFamily="34" charset="0"/>
              </a:rPr>
              <a:t>Each machine account consumes a GitHub license</a:t>
            </a:r>
            <a:r>
              <a:rPr lang="en-US" sz="1600" i="0" dirty="0">
                <a:effectLst/>
                <a:latin typeface="Quattrocento Sans" panose="020B0502050000020003" pitchFamily="34" charset="0"/>
              </a:rPr>
              <a:t>, like a standard user.</a:t>
            </a:r>
            <a:endParaRPr lang="en-US" sz="1600" b="1" i="0" dirty="0">
              <a:effectLst/>
              <a:latin typeface="Quattrocento Sans" panose="020B0502050000020003" pitchFamily="34" charset="0"/>
            </a:endParaRP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7" y="6421083"/>
            <a:ext cx="9056943" cy="197976"/>
          </a:xfrm>
        </p:spPr>
        <p:txBody>
          <a:bodyPr/>
          <a:lstStyle/>
          <a:p>
            <a:pPr defTabSz="914367">
              <a:defRPr/>
            </a:pPr>
            <a:r>
              <a:rPr lang="en-US" dirty="0">
                <a:solidFill>
                  <a:srgbClr val="000000"/>
                </a:solidFill>
              </a:rPr>
              <a:t>© Copyright Microsoft Corporation. All rights reserved.</a:t>
            </a:r>
          </a:p>
        </p:txBody>
      </p:sp>
      <p:sp>
        <p:nvSpPr>
          <p:cNvPr id="8" name="TextBox 7">
            <a:extLst>
              <a:ext uri="{FF2B5EF4-FFF2-40B4-BE49-F238E27FC236}">
                <a16:creationId xmlns:a16="http://schemas.microsoft.com/office/drawing/2014/main" id="{9747BA7C-7E15-B862-375D-04A6BB874BD7}"/>
              </a:ext>
            </a:extLst>
          </p:cNvPr>
          <p:cNvSpPr txBox="1"/>
          <p:nvPr/>
        </p:nvSpPr>
        <p:spPr>
          <a:xfrm>
            <a:off x="771285" y="1488863"/>
            <a:ext cx="2426617" cy="369332"/>
          </a:xfrm>
          <a:prstGeom prst="rect">
            <a:avLst/>
          </a:prstGeom>
          <a:noFill/>
        </p:spPr>
        <p:txBody>
          <a:bodyPr wrap="square" rtlCol="0">
            <a:spAutoFit/>
          </a:bodyPr>
          <a:lstStyle/>
          <a:p>
            <a:r>
              <a:rPr lang="en-US" b="1" dirty="0">
                <a:latin typeface="Quattrocento Sans" panose="020B0502050000020003" pitchFamily="34" charset="0"/>
                <a:cs typeface="Segoe UI"/>
              </a:rPr>
              <a:t>Machine Accounts</a:t>
            </a:r>
            <a:endParaRPr lang="en-US" sz="1600" dirty="0">
              <a:latin typeface="Quattrocento Sans" panose="020B0502050000020003" pitchFamily="34" charset="0"/>
              <a:cs typeface="Segoe UI"/>
            </a:endParaRPr>
          </a:p>
        </p:txBody>
      </p:sp>
      <p:sp>
        <p:nvSpPr>
          <p:cNvPr id="9" name="Rectangle 8">
            <a:extLst>
              <a:ext uri="{FF2B5EF4-FFF2-40B4-BE49-F238E27FC236}">
                <a16:creationId xmlns:a16="http://schemas.microsoft.com/office/drawing/2014/main" id="{5F704FAF-9145-12F4-FD9C-6566B31261BC}"/>
              </a:ext>
            </a:extLst>
          </p:cNvPr>
          <p:cNvSpPr>
            <a:spLocks/>
          </p:cNvSpPr>
          <p:nvPr/>
        </p:nvSpPr>
        <p:spPr>
          <a:xfrm>
            <a:off x="4674948" y="1293032"/>
            <a:ext cx="3903663" cy="43330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0" name="TextBox 9">
            <a:extLst>
              <a:ext uri="{FF2B5EF4-FFF2-40B4-BE49-F238E27FC236}">
                <a16:creationId xmlns:a16="http://schemas.microsoft.com/office/drawing/2014/main" id="{D8AD45A3-83DD-0708-9E71-57E7DF2FCF68}"/>
              </a:ext>
            </a:extLst>
          </p:cNvPr>
          <p:cNvSpPr txBox="1"/>
          <p:nvPr/>
        </p:nvSpPr>
        <p:spPr>
          <a:xfrm>
            <a:off x="4866796" y="1858195"/>
            <a:ext cx="3567165" cy="3431709"/>
          </a:xfrm>
          <a:prstGeom prst="rect">
            <a:avLst/>
          </a:prstGeom>
          <a:noFill/>
        </p:spPr>
        <p:txBody>
          <a:bodyPr wrap="square" rtlCol="0">
            <a:spAutoFit/>
          </a:bodyPr>
          <a:lstStyle/>
          <a:p>
            <a:pPr marL="285750" indent="-285750" algn="l">
              <a:spcBef>
                <a:spcPts val="600"/>
              </a:spcBef>
              <a:buFont typeface="Arial" panose="020B0604020202020204" pitchFamily="34" charset="0"/>
              <a:buChar char="•"/>
            </a:pPr>
            <a:r>
              <a:rPr lang="en-US" sz="1600" i="0" dirty="0">
                <a:effectLst/>
                <a:latin typeface="Quattrocento Sans" panose="020B0502050000020003" pitchFamily="34" charset="0"/>
              </a:rPr>
              <a:t>Peripheral Services are external integrations that interact with GitHub via </a:t>
            </a:r>
            <a:r>
              <a:rPr lang="en-US" sz="1600" b="1" i="0" dirty="0">
                <a:effectLst/>
                <a:latin typeface="Quattrocento Sans" panose="020B0502050000020003" pitchFamily="34" charset="0"/>
              </a:rPr>
              <a:t>API requests</a:t>
            </a:r>
            <a:r>
              <a:rPr lang="en-US" sz="1600" i="0" dirty="0">
                <a:effectLst/>
                <a:latin typeface="Quattrocento Sans" panose="020B0502050000020003" pitchFamily="34" charset="0"/>
              </a:rPr>
              <a:t>.</a:t>
            </a:r>
          </a:p>
          <a:p>
            <a:pPr marL="285750" indent="-285750" algn="l">
              <a:spcBef>
                <a:spcPts val="600"/>
              </a:spcBef>
              <a:buFont typeface="Arial" panose="020B0604020202020204" pitchFamily="34" charset="0"/>
              <a:buChar char="•"/>
            </a:pPr>
            <a:r>
              <a:rPr lang="en-US" sz="1600" b="1" i="0" dirty="0">
                <a:effectLst/>
                <a:latin typeface="Quattrocento Sans" panose="020B0502050000020003" pitchFamily="34" charset="0"/>
              </a:rPr>
              <a:t>Examples:</a:t>
            </a:r>
          </a:p>
          <a:p>
            <a:pPr marL="742950" lvl="1" indent="-285750">
              <a:spcBef>
                <a:spcPts val="600"/>
              </a:spcBef>
              <a:buFont typeface="Courier New" panose="02070309020205020404" pitchFamily="49" charset="0"/>
              <a:buChar char="o"/>
            </a:pPr>
            <a:r>
              <a:rPr lang="en-US" sz="1600" b="1" i="0" dirty="0">
                <a:effectLst/>
                <a:latin typeface="Quattrocento Sans" panose="020B0502050000020003" pitchFamily="34" charset="0"/>
              </a:rPr>
              <a:t>CI/CD Pipelines </a:t>
            </a:r>
            <a:r>
              <a:rPr lang="en-US" sz="1600" i="0" dirty="0">
                <a:effectLst/>
                <a:latin typeface="Quattrocento Sans" panose="020B0502050000020003" pitchFamily="34" charset="0"/>
              </a:rPr>
              <a:t>(e.g., GitHub Actions, GitHub Runners, Jenkins).</a:t>
            </a:r>
          </a:p>
          <a:p>
            <a:pPr marL="742950" lvl="1" indent="-285750">
              <a:spcBef>
                <a:spcPts val="600"/>
              </a:spcBef>
              <a:buFont typeface="Courier New" panose="02070309020205020404" pitchFamily="49" charset="0"/>
              <a:buChar char="o"/>
            </a:pPr>
            <a:r>
              <a:rPr lang="en-US" sz="1600" b="1" i="0" dirty="0">
                <a:effectLst/>
                <a:latin typeface="Quattrocento Sans" panose="020B0502050000020003" pitchFamily="34" charset="0"/>
              </a:rPr>
              <a:t>Security Scanning Tools </a:t>
            </a:r>
            <a:r>
              <a:rPr lang="en-US" sz="1600" i="0" dirty="0">
                <a:effectLst/>
                <a:latin typeface="Quattrocento Sans" panose="020B0502050000020003" pitchFamily="34" charset="0"/>
              </a:rPr>
              <a:t>(e.g., </a:t>
            </a:r>
            <a:r>
              <a:rPr lang="en-US" sz="1600" i="0" dirty="0" err="1">
                <a:effectLst/>
                <a:latin typeface="Quattrocento Sans" panose="020B0502050000020003" pitchFamily="34" charset="0"/>
              </a:rPr>
              <a:t>Dependabot</a:t>
            </a:r>
            <a:r>
              <a:rPr lang="en-US" sz="1600" i="0" dirty="0">
                <a:effectLst/>
                <a:latin typeface="Quattrocento Sans" panose="020B0502050000020003" pitchFamily="34" charset="0"/>
              </a:rPr>
              <a:t>, </a:t>
            </a:r>
            <a:r>
              <a:rPr lang="en-US" sz="1600" i="0" dirty="0" err="1">
                <a:effectLst/>
                <a:latin typeface="Quattrocento Sans" panose="020B0502050000020003" pitchFamily="34" charset="0"/>
              </a:rPr>
              <a:t>Snyk</a:t>
            </a:r>
            <a:r>
              <a:rPr lang="en-US" sz="1600" i="0" dirty="0">
                <a:effectLst/>
                <a:latin typeface="Quattrocento Sans" panose="020B0502050000020003" pitchFamily="34" charset="0"/>
              </a:rPr>
              <a:t>, </a:t>
            </a:r>
            <a:r>
              <a:rPr lang="en-US" sz="1600" i="0" dirty="0" err="1">
                <a:effectLst/>
                <a:latin typeface="Quattrocento Sans" panose="020B0502050000020003" pitchFamily="34" charset="0"/>
              </a:rPr>
              <a:t>CodeQL</a:t>
            </a:r>
            <a:r>
              <a:rPr lang="en-US" sz="1600" i="0" dirty="0">
                <a:effectLst/>
                <a:latin typeface="Quattrocento Sans" panose="020B0502050000020003" pitchFamily="34" charset="0"/>
              </a:rPr>
              <a:t>).</a:t>
            </a:r>
          </a:p>
          <a:p>
            <a:pPr marL="742950" lvl="1" indent="-285750">
              <a:spcBef>
                <a:spcPts val="600"/>
              </a:spcBef>
              <a:buFont typeface="Courier New" panose="02070309020205020404" pitchFamily="49" charset="0"/>
              <a:buChar char="o"/>
            </a:pPr>
            <a:r>
              <a:rPr lang="en-US" sz="1600" b="1" i="0" dirty="0">
                <a:effectLst/>
                <a:latin typeface="Quattrocento Sans" panose="020B0502050000020003" pitchFamily="34" charset="0"/>
              </a:rPr>
              <a:t>Third-party Integrations </a:t>
            </a:r>
            <a:r>
              <a:rPr lang="en-US" sz="1600" i="0" dirty="0">
                <a:effectLst/>
                <a:latin typeface="Quattrocento Sans" panose="020B0502050000020003" pitchFamily="34" charset="0"/>
              </a:rPr>
              <a:t>(e.g., Slack, Jira, Datadog).</a:t>
            </a:r>
          </a:p>
          <a:p>
            <a:pPr marL="742950" lvl="1" indent="-285750">
              <a:spcBef>
                <a:spcPts val="600"/>
              </a:spcBef>
              <a:buFont typeface="Courier New" panose="02070309020205020404" pitchFamily="49" charset="0"/>
              <a:buChar char="o"/>
            </a:pPr>
            <a:r>
              <a:rPr lang="en-US" sz="1600" b="1" i="0" dirty="0">
                <a:effectLst/>
                <a:latin typeface="Quattrocento Sans" panose="020B0502050000020003" pitchFamily="34" charset="0"/>
              </a:rPr>
              <a:t>Self-hosted GitHub Runners</a:t>
            </a:r>
            <a:r>
              <a:rPr lang="en-US" sz="1600" i="0" dirty="0">
                <a:effectLst/>
                <a:latin typeface="Quattrocento Sans" panose="020B0502050000020003" pitchFamily="34" charset="0"/>
              </a:rPr>
              <a:t>.</a:t>
            </a:r>
            <a:endParaRPr lang="en-US" sz="1600" b="1" i="0" dirty="0">
              <a:effectLst/>
              <a:latin typeface="Quattrocento Sans" panose="020B0502050000020003" pitchFamily="34" charset="0"/>
            </a:endParaRPr>
          </a:p>
        </p:txBody>
      </p:sp>
      <p:sp>
        <p:nvSpPr>
          <p:cNvPr id="11" name="TextBox 10">
            <a:extLst>
              <a:ext uri="{FF2B5EF4-FFF2-40B4-BE49-F238E27FC236}">
                <a16:creationId xmlns:a16="http://schemas.microsoft.com/office/drawing/2014/main" id="{69E1F522-FB8B-287D-0187-392F024D9434}"/>
              </a:ext>
            </a:extLst>
          </p:cNvPr>
          <p:cNvSpPr txBox="1"/>
          <p:nvPr/>
        </p:nvSpPr>
        <p:spPr>
          <a:xfrm>
            <a:off x="4866796" y="1488863"/>
            <a:ext cx="2426617" cy="369332"/>
          </a:xfrm>
          <a:prstGeom prst="rect">
            <a:avLst/>
          </a:prstGeom>
          <a:noFill/>
        </p:spPr>
        <p:txBody>
          <a:bodyPr wrap="square" rtlCol="0">
            <a:spAutoFit/>
          </a:bodyPr>
          <a:lstStyle/>
          <a:p>
            <a:r>
              <a:rPr lang="en-US" b="1" dirty="0">
                <a:latin typeface="Quattrocento Sans" panose="020B0502050000020003" pitchFamily="34" charset="0"/>
                <a:cs typeface="Segoe UI"/>
              </a:rPr>
              <a:t>Peripheral Services</a:t>
            </a:r>
            <a:endParaRPr lang="en-US" sz="1600" dirty="0">
              <a:latin typeface="Quattrocento Sans" panose="020B0502050000020003" pitchFamily="34" charset="0"/>
              <a:cs typeface="Segoe UI"/>
            </a:endParaRPr>
          </a:p>
        </p:txBody>
      </p:sp>
      <p:sp>
        <p:nvSpPr>
          <p:cNvPr id="12" name="Rectangle 11">
            <a:extLst>
              <a:ext uri="{FF2B5EF4-FFF2-40B4-BE49-F238E27FC236}">
                <a16:creationId xmlns:a16="http://schemas.microsoft.com/office/drawing/2014/main" id="{58C3CDF4-288C-1D5B-C0AB-2B78EA0C65E1}"/>
              </a:ext>
            </a:extLst>
          </p:cNvPr>
          <p:cNvSpPr>
            <a:spLocks/>
          </p:cNvSpPr>
          <p:nvPr/>
        </p:nvSpPr>
        <p:spPr>
          <a:xfrm>
            <a:off x="8770459" y="1293033"/>
            <a:ext cx="2532541" cy="3901268"/>
          </a:xfrm>
          <a:prstGeom prst="rect">
            <a:avLst/>
          </a:prstGeom>
          <a:solidFill>
            <a:srgbClr val="D2E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3" name="TextBox 12">
            <a:extLst>
              <a:ext uri="{FF2B5EF4-FFF2-40B4-BE49-F238E27FC236}">
                <a16:creationId xmlns:a16="http://schemas.microsoft.com/office/drawing/2014/main" id="{862631EB-0D4F-9A87-E7E9-9E4528074D91}"/>
              </a:ext>
            </a:extLst>
          </p:cNvPr>
          <p:cNvSpPr txBox="1"/>
          <p:nvPr/>
        </p:nvSpPr>
        <p:spPr>
          <a:xfrm>
            <a:off x="8962308" y="1858195"/>
            <a:ext cx="2188292" cy="3200876"/>
          </a:xfrm>
          <a:prstGeom prst="rect">
            <a:avLst/>
          </a:prstGeom>
          <a:noFill/>
        </p:spPr>
        <p:txBody>
          <a:bodyPr wrap="square" rtlCol="0">
            <a:spAutoFit/>
          </a:bodyPr>
          <a:lstStyle/>
          <a:p>
            <a:pPr marL="285750" indent="-285750" algn="l">
              <a:spcBef>
                <a:spcPts val="600"/>
              </a:spcBef>
              <a:buFont typeface="Arial" panose="020B0604020202020204" pitchFamily="34" charset="0"/>
              <a:buChar char="•"/>
            </a:pPr>
            <a:r>
              <a:rPr lang="en-US" sz="1600" i="0" dirty="0">
                <a:effectLst/>
                <a:latin typeface="Quattrocento Sans" panose="020B0502050000020003" pitchFamily="34" charset="0"/>
              </a:rPr>
              <a:t>To </a:t>
            </a:r>
            <a:r>
              <a:rPr lang="en-US" sz="1600" b="1" i="0" dirty="0">
                <a:effectLst/>
                <a:latin typeface="Quattrocento Sans" panose="020B0502050000020003" pitchFamily="34" charset="0"/>
              </a:rPr>
              <a:t>identify unused or excessive licenses</a:t>
            </a:r>
            <a:r>
              <a:rPr lang="en-US" sz="1600" i="0" dirty="0">
                <a:effectLst/>
                <a:latin typeface="Quattrocento Sans" panose="020B0502050000020003" pitchFamily="34" charset="0"/>
              </a:rPr>
              <a:t>.</a:t>
            </a:r>
          </a:p>
          <a:p>
            <a:pPr marL="285750" indent="-285750" algn="l">
              <a:spcBef>
                <a:spcPts val="600"/>
              </a:spcBef>
              <a:buFont typeface="Arial" panose="020B0604020202020204" pitchFamily="34" charset="0"/>
              <a:buChar char="•"/>
            </a:pPr>
            <a:r>
              <a:rPr lang="en-US" sz="1600" i="0" dirty="0">
                <a:effectLst/>
                <a:latin typeface="Quattrocento Sans" panose="020B0502050000020003" pitchFamily="34" charset="0"/>
              </a:rPr>
              <a:t>To </a:t>
            </a:r>
            <a:r>
              <a:rPr lang="en-US" sz="1600" b="1" i="0" dirty="0">
                <a:effectLst/>
                <a:latin typeface="Quattrocento Sans" panose="020B0502050000020003" pitchFamily="34" charset="0"/>
              </a:rPr>
              <a:t>optimize costs </a:t>
            </a:r>
            <a:r>
              <a:rPr lang="en-US" sz="1600" i="0" dirty="0">
                <a:effectLst/>
                <a:latin typeface="Quattrocento Sans" panose="020B0502050000020003" pitchFamily="34" charset="0"/>
              </a:rPr>
              <a:t>and prevent unnecessary spending.</a:t>
            </a:r>
          </a:p>
          <a:p>
            <a:pPr marL="285750" indent="-285750" algn="l">
              <a:spcBef>
                <a:spcPts val="600"/>
              </a:spcBef>
              <a:buFont typeface="Arial" panose="020B0604020202020204" pitchFamily="34" charset="0"/>
              <a:buChar char="•"/>
            </a:pPr>
            <a:r>
              <a:rPr lang="en-US" sz="1600" i="0" dirty="0">
                <a:effectLst/>
                <a:latin typeface="Quattrocento Sans" panose="020B0502050000020003" pitchFamily="34" charset="0"/>
              </a:rPr>
              <a:t>To </a:t>
            </a:r>
            <a:r>
              <a:rPr lang="en-US" sz="1600" b="1" i="0" dirty="0">
                <a:effectLst/>
                <a:latin typeface="Quattrocento Sans" panose="020B0502050000020003" pitchFamily="34" charset="0"/>
              </a:rPr>
              <a:t>monitor security </a:t>
            </a:r>
            <a:r>
              <a:rPr lang="en-US" sz="1600" i="0" dirty="0">
                <a:effectLst/>
                <a:latin typeface="Quattrocento Sans" panose="020B0502050000020003" pitchFamily="34" charset="0"/>
              </a:rPr>
              <a:t>risks from inactive or misconfigured automation accounts.</a:t>
            </a:r>
            <a:endParaRPr lang="en-US" sz="1600" b="1" i="0" dirty="0">
              <a:effectLst/>
              <a:latin typeface="Quattrocento Sans" panose="020B0502050000020003" pitchFamily="34" charset="0"/>
            </a:endParaRPr>
          </a:p>
        </p:txBody>
      </p:sp>
      <p:sp>
        <p:nvSpPr>
          <p:cNvPr id="14" name="TextBox 13">
            <a:extLst>
              <a:ext uri="{FF2B5EF4-FFF2-40B4-BE49-F238E27FC236}">
                <a16:creationId xmlns:a16="http://schemas.microsoft.com/office/drawing/2014/main" id="{25EEA556-3919-8053-8662-13EC96F125B2}"/>
              </a:ext>
            </a:extLst>
          </p:cNvPr>
          <p:cNvSpPr txBox="1"/>
          <p:nvPr/>
        </p:nvSpPr>
        <p:spPr>
          <a:xfrm>
            <a:off x="8962308" y="1488863"/>
            <a:ext cx="2188292" cy="338554"/>
          </a:xfrm>
          <a:prstGeom prst="rect">
            <a:avLst/>
          </a:prstGeom>
          <a:noFill/>
        </p:spPr>
        <p:txBody>
          <a:bodyPr wrap="square" rtlCol="0">
            <a:spAutoFit/>
          </a:bodyPr>
          <a:lstStyle/>
          <a:p>
            <a:r>
              <a:rPr lang="en-US" sz="1600" b="1" dirty="0">
                <a:latin typeface="Quattrocento Sans" panose="020B0502050000020003" pitchFamily="34" charset="0"/>
                <a:cs typeface="Segoe UI"/>
              </a:rPr>
              <a:t>Why Track These?</a:t>
            </a:r>
            <a:endParaRPr lang="en-US" sz="1400" dirty="0">
              <a:latin typeface="Quattrocento Sans" panose="020B0502050000020003" pitchFamily="34" charset="0"/>
              <a:cs typeface="Segoe UI"/>
            </a:endParaRPr>
          </a:p>
        </p:txBody>
      </p:sp>
    </p:spTree>
    <p:extLst>
      <p:ext uri="{BB962C8B-B14F-4D97-AF65-F5344CB8AC3E}">
        <p14:creationId xmlns:p14="http://schemas.microsoft.com/office/powerpoint/2010/main" val="152911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2. Finding License Usage Statistics for Machine Accounts</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579437" y="1293032"/>
            <a:ext cx="3903663" cy="46124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771285" y="2135194"/>
            <a:ext cx="3567165" cy="3262432"/>
          </a:xfrm>
          <a:prstGeom prst="rect">
            <a:avLst/>
          </a:prstGeom>
          <a:noFill/>
        </p:spPr>
        <p:txBody>
          <a:bodyPr wrap="square" rtlCol="0">
            <a:spAutoFit/>
          </a:bodyPr>
          <a:lstStyle/>
          <a:p>
            <a:pPr marL="342900" indent="-342900" algn="l">
              <a:spcBef>
                <a:spcPts val="600"/>
              </a:spcBef>
              <a:buFont typeface="+mj-lt"/>
              <a:buAutoNum type="arabicPeriod"/>
            </a:pPr>
            <a:r>
              <a:rPr lang="en-US" sz="1600" b="1" i="0" dirty="0">
                <a:effectLst/>
                <a:latin typeface="Quattrocento Sans" panose="020B0502050000020003" pitchFamily="34" charset="0"/>
              </a:rPr>
              <a:t>Navigate to Enterprise Settings</a:t>
            </a:r>
            <a:r>
              <a:rPr lang="en-US" sz="1600" i="0" dirty="0">
                <a:effectLst/>
                <a:latin typeface="Quattrocento Sans" panose="020B0502050000020003" pitchFamily="34" charset="0"/>
              </a:rPr>
              <a:t>.</a:t>
            </a:r>
          </a:p>
          <a:p>
            <a:pPr marL="342900" indent="-342900" algn="l">
              <a:spcBef>
                <a:spcPts val="600"/>
              </a:spcBef>
              <a:buFont typeface="+mj-lt"/>
              <a:buAutoNum type="arabicPeriod"/>
            </a:pPr>
            <a:r>
              <a:rPr lang="en-US" sz="1600" i="0" dirty="0">
                <a:effectLst/>
                <a:latin typeface="Quattrocento Sans" panose="020B0502050000020003" pitchFamily="34" charset="0"/>
              </a:rPr>
              <a:t>Select </a:t>
            </a:r>
            <a:r>
              <a:rPr lang="en-US" sz="1600" b="1" i="0" dirty="0">
                <a:effectLst/>
                <a:latin typeface="Quattrocento Sans" panose="020B0502050000020003" pitchFamily="34" charset="0"/>
              </a:rPr>
              <a:t>Billing &amp; License Management</a:t>
            </a:r>
            <a:r>
              <a:rPr lang="en-US" sz="1600" i="0" dirty="0">
                <a:effectLst/>
                <a:latin typeface="Quattrocento Sans" panose="020B0502050000020003" pitchFamily="34" charset="0"/>
              </a:rPr>
              <a:t>.</a:t>
            </a:r>
          </a:p>
          <a:p>
            <a:pPr marL="342900" indent="-342900" algn="l">
              <a:spcBef>
                <a:spcPts val="600"/>
              </a:spcBef>
              <a:buFont typeface="+mj-lt"/>
              <a:buAutoNum type="arabicPeriod"/>
            </a:pPr>
            <a:r>
              <a:rPr lang="en-US" sz="1600" i="0" dirty="0">
                <a:effectLst/>
                <a:latin typeface="Quattrocento Sans" panose="020B0502050000020003" pitchFamily="34" charset="0"/>
              </a:rPr>
              <a:t>Look for a </a:t>
            </a:r>
            <a:r>
              <a:rPr lang="en-US" sz="1600" b="1" i="0" dirty="0">
                <a:effectLst/>
                <a:latin typeface="Quattrocento Sans" panose="020B0502050000020003" pitchFamily="34" charset="0"/>
              </a:rPr>
              <a:t>Machine Accounts </a:t>
            </a:r>
            <a:r>
              <a:rPr lang="en-US" sz="1600" i="0" dirty="0">
                <a:effectLst/>
                <a:latin typeface="Quattrocento Sans" panose="020B0502050000020003" pitchFamily="34" charset="0"/>
              </a:rPr>
              <a:t>section (if available).</a:t>
            </a:r>
          </a:p>
          <a:p>
            <a:pPr marL="342900" indent="-342900" algn="l">
              <a:spcBef>
                <a:spcPts val="600"/>
              </a:spcBef>
              <a:buFont typeface="+mj-lt"/>
              <a:buAutoNum type="arabicPeriod"/>
            </a:pPr>
            <a:r>
              <a:rPr lang="en-US" sz="1600" i="0" dirty="0">
                <a:effectLst/>
                <a:latin typeface="Quattrocento Sans" panose="020B0502050000020003" pitchFamily="34" charset="0"/>
              </a:rPr>
              <a:t>Identify:</a:t>
            </a:r>
          </a:p>
          <a:p>
            <a:pPr marL="742950" lvl="1" indent="-285750">
              <a:spcBef>
                <a:spcPts val="600"/>
              </a:spcBef>
              <a:buFont typeface="Arial" panose="020B0604020202020204" pitchFamily="34" charset="0"/>
              <a:buChar char="•"/>
            </a:pPr>
            <a:r>
              <a:rPr lang="en-US" sz="1600" b="1" i="0" dirty="0">
                <a:effectLst/>
                <a:latin typeface="Quattrocento Sans" panose="020B0502050000020003" pitchFamily="34" charset="0"/>
              </a:rPr>
              <a:t>Number of active machine accounts.</a:t>
            </a:r>
          </a:p>
          <a:p>
            <a:pPr marL="742950" lvl="1" indent="-285750">
              <a:spcBef>
                <a:spcPts val="600"/>
              </a:spcBef>
              <a:buFont typeface="Arial" panose="020B0604020202020204" pitchFamily="34" charset="0"/>
              <a:buChar char="•"/>
            </a:pPr>
            <a:r>
              <a:rPr lang="en-US" sz="1600" b="1" i="0" dirty="0">
                <a:effectLst/>
                <a:latin typeface="Quattrocento Sans" panose="020B0502050000020003" pitchFamily="34" charset="0"/>
              </a:rPr>
              <a:t>License consumption per machine account.</a:t>
            </a:r>
          </a:p>
          <a:p>
            <a:pPr marL="742950" lvl="1" indent="-285750">
              <a:spcBef>
                <a:spcPts val="600"/>
              </a:spcBef>
              <a:buFont typeface="Arial" panose="020B0604020202020204" pitchFamily="34" charset="0"/>
              <a:buChar char="•"/>
            </a:pPr>
            <a:r>
              <a:rPr lang="en-US" sz="1600" b="1" i="0" dirty="0">
                <a:effectLst/>
                <a:latin typeface="Quattrocento Sans" panose="020B0502050000020003" pitchFamily="34" charset="0"/>
              </a:rPr>
              <a:t>Last active date.</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7" y="6421083"/>
            <a:ext cx="9056943" cy="197976"/>
          </a:xfrm>
        </p:spPr>
        <p:txBody>
          <a:bodyPr/>
          <a:lstStyle/>
          <a:p>
            <a:pPr defTabSz="914367">
              <a:defRPr/>
            </a:pPr>
            <a:r>
              <a:rPr lang="en-US" dirty="0">
                <a:solidFill>
                  <a:srgbClr val="000000"/>
                </a:solidFill>
              </a:rPr>
              <a:t>© Copyright Microsoft Corporation. All rights reserved.</a:t>
            </a:r>
          </a:p>
        </p:txBody>
      </p:sp>
      <p:sp>
        <p:nvSpPr>
          <p:cNvPr id="8" name="TextBox 7">
            <a:extLst>
              <a:ext uri="{FF2B5EF4-FFF2-40B4-BE49-F238E27FC236}">
                <a16:creationId xmlns:a16="http://schemas.microsoft.com/office/drawing/2014/main" id="{9747BA7C-7E15-B862-375D-04A6BB874BD7}"/>
              </a:ext>
            </a:extLst>
          </p:cNvPr>
          <p:cNvSpPr txBox="1"/>
          <p:nvPr/>
        </p:nvSpPr>
        <p:spPr>
          <a:xfrm>
            <a:off x="771285" y="1488863"/>
            <a:ext cx="3567165" cy="646331"/>
          </a:xfrm>
          <a:prstGeom prst="rect">
            <a:avLst/>
          </a:prstGeom>
          <a:noFill/>
        </p:spPr>
        <p:txBody>
          <a:bodyPr wrap="square" rtlCol="0">
            <a:spAutoFit/>
          </a:bodyPr>
          <a:lstStyle/>
          <a:p>
            <a:r>
              <a:rPr lang="en-US" b="1" dirty="0">
                <a:latin typeface="Quattrocento Sans" panose="020B0502050000020003" pitchFamily="34" charset="0"/>
                <a:cs typeface="Segoe UI"/>
              </a:rPr>
              <a:t>Method 1: GitHub Enterprise Admin Console</a:t>
            </a:r>
            <a:endParaRPr lang="en-US" sz="1600" dirty="0">
              <a:latin typeface="Quattrocento Sans" panose="020B0502050000020003" pitchFamily="34" charset="0"/>
              <a:cs typeface="Segoe UI"/>
            </a:endParaRPr>
          </a:p>
        </p:txBody>
      </p:sp>
      <p:sp>
        <p:nvSpPr>
          <p:cNvPr id="9" name="Rectangle 8">
            <a:extLst>
              <a:ext uri="{FF2B5EF4-FFF2-40B4-BE49-F238E27FC236}">
                <a16:creationId xmlns:a16="http://schemas.microsoft.com/office/drawing/2014/main" id="{5F704FAF-9145-12F4-FD9C-6566B31261BC}"/>
              </a:ext>
            </a:extLst>
          </p:cNvPr>
          <p:cNvSpPr>
            <a:spLocks/>
          </p:cNvSpPr>
          <p:nvPr/>
        </p:nvSpPr>
        <p:spPr>
          <a:xfrm>
            <a:off x="4674948" y="1293032"/>
            <a:ext cx="3903663" cy="46124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0" name="TextBox 9">
            <a:extLst>
              <a:ext uri="{FF2B5EF4-FFF2-40B4-BE49-F238E27FC236}">
                <a16:creationId xmlns:a16="http://schemas.microsoft.com/office/drawing/2014/main" id="{D8AD45A3-83DD-0708-9E71-57E7DF2FCF68}"/>
              </a:ext>
            </a:extLst>
          </p:cNvPr>
          <p:cNvSpPr txBox="1"/>
          <p:nvPr/>
        </p:nvSpPr>
        <p:spPr>
          <a:xfrm>
            <a:off x="4866796" y="2133259"/>
            <a:ext cx="3567165" cy="584775"/>
          </a:xfrm>
          <a:prstGeom prst="rect">
            <a:avLst/>
          </a:prstGeom>
          <a:noFill/>
        </p:spPr>
        <p:txBody>
          <a:bodyPr wrap="square" rtlCol="0">
            <a:spAutoFit/>
          </a:bodyPr>
          <a:lstStyle/>
          <a:p>
            <a:pPr algn="l">
              <a:spcBef>
                <a:spcPts val="600"/>
              </a:spcBef>
            </a:pPr>
            <a:r>
              <a:rPr lang="en-US" sz="1600" i="0" dirty="0">
                <a:effectLst/>
                <a:latin typeface="Quattrocento Sans" panose="020B0502050000020003" pitchFamily="34" charset="0"/>
              </a:rPr>
              <a:t>To retrieve </a:t>
            </a:r>
            <a:r>
              <a:rPr lang="en-US" sz="1600" b="1" i="0" dirty="0">
                <a:effectLst/>
                <a:latin typeface="Quattrocento Sans" panose="020B0502050000020003" pitchFamily="34" charset="0"/>
              </a:rPr>
              <a:t>machine account usage statistics</a:t>
            </a:r>
            <a:r>
              <a:rPr lang="en-US" sz="1600" i="0" dirty="0">
                <a:effectLst/>
                <a:latin typeface="Quattrocento Sans" panose="020B0502050000020003" pitchFamily="34" charset="0"/>
              </a:rPr>
              <a:t>, use the </a:t>
            </a:r>
            <a:r>
              <a:rPr lang="en-US" sz="1600" b="1" i="0" dirty="0" err="1">
                <a:effectLst/>
                <a:latin typeface="Quattrocento Sans" panose="020B0502050000020003" pitchFamily="34" charset="0"/>
              </a:rPr>
              <a:t>GraphQL</a:t>
            </a:r>
            <a:r>
              <a:rPr lang="en-US" sz="1600" b="1" i="0" dirty="0">
                <a:effectLst/>
                <a:latin typeface="Quattrocento Sans" panose="020B0502050000020003" pitchFamily="34" charset="0"/>
              </a:rPr>
              <a:t> API</a:t>
            </a:r>
            <a:r>
              <a:rPr lang="en-US" sz="1600" i="0" dirty="0">
                <a:effectLst/>
                <a:latin typeface="Quattrocento Sans" panose="020B0502050000020003" pitchFamily="34" charset="0"/>
              </a:rPr>
              <a:t>:</a:t>
            </a:r>
            <a:endParaRPr lang="en-US" sz="1600" b="1" i="0" dirty="0">
              <a:effectLst/>
              <a:latin typeface="Quattrocento Sans" panose="020B0502050000020003" pitchFamily="34" charset="0"/>
            </a:endParaRPr>
          </a:p>
        </p:txBody>
      </p:sp>
      <p:sp>
        <p:nvSpPr>
          <p:cNvPr id="11" name="TextBox 10">
            <a:extLst>
              <a:ext uri="{FF2B5EF4-FFF2-40B4-BE49-F238E27FC236}">
                <a16:creationId xmlns:a16="http://schemas.microsoft.com/office/drawing/2014/main" id="{69E1F522-FB8B-287D-0187-392F024D9434}"/>
              </a:ext>
            </a:extLst>
          </p:cNvPr>
          <p:cNvSpPr txBox="1"/>
          <p:nvPr/>
        </p:nvSpPr>
        <p:spPr>
          <a:xfrm>
            <a:off x="4866796" y="1488863"/>
            <a:ext cx="3567165" cy="646331"/>
          </a:xfrm>
          <a:prstGeom prst="rect">
            <a:avLst/>
          </a:prstGeom>
          <a:noFill/>
        </p:spPr>
        <p:txBody>
          <a:bodyPr wrap="square" rtlCol="0">
            <a:spAutoFit/>
          </a:bodyPr>
          <a:lstStyle/>
          <a:p>
            <a:r>
              <a:rPr lang="en-US" b="1" dirty="0">
                <a:latin typeface="Quattrocento Sans" panose="020B0502050000020003" pitchFamily="34" charset="0"/>
                <a:cs typeface="Segoe UI"/>
              </a:rPr>
              <a:t>Method 2: </a:t>
            </a:r>
            <a:r>
              <a:rPr lang="en-US" b="1" dirty="0" err="1">
                <a:latin typeface="Quattrocento Sans" panose="020B0502050000020003" pitchFamily="34" charset="0"/>
                <a:cs typeface="Segoe UI"/>
              </a:rPr>
              <a:t>GraphQL</a:t>
            </a:r>
            <a:r>
              <a:rPr lang="en-US" b="1" dirty="0">
                <a:latin typeface="Quattrocento Sans" panose="020B0502050000020003" pitchFamily="34" charset="0"/>
                <a:cs typeface="Segoe UI"/>
              </a:rPr>
              <a:t> API Query for Machine Accounts</a:t>
            </a:r>
            <a:endParaRPr lang="en-US" sz="1600" dirty="0">
              <a:latin typeface="Quattrocento Sans" panose="020B0502050000020003" pitchFamily="34" charset="0"/>
              <a:cs typeface="Segoe UI"/>
            </a:endParaRPr>
          </a:p>
        </p:txBody>
      </p:sp>
      <p:sp>
        <p:nvSpPr>
          <p:cNvPr id="12" name="Rectangle 11">
            <a:extLst>
              <a:ext uri="{FF2B5EF4-FFF2-40B4-BE49-F238E27FC236}">
                <a16:creationId xmlns:a16="http://schemas.microsoft.com/office/drawing/2014/main" id="{58C3CDF4-288C-1D5B-C0AB-2B78EA0C65E1}"/>
              </a:ext>
            </a:extLst>
          </p:cNvPr>
          <p:cNvSpPr>
            <a:spLocks/>
          </p:cNvSpPr>
          <p:nvPr/>
        </p:nvSpPr>
        <p:spPr>
          <a:xfrm>
            <a:off x="8770459" y="1293033"/>
            <a:ext cx="2532541" cy="3113868"/>
          </a:xfrm>
          <a:prstGeom prst="rect">
            <a:avLst/>
          </a:prstGeom>
          <a:solidFill>
            <a:srgbClr val="D2E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3" name="TextBox 12">
            <a:extLst>
              <a:ext uri="{FF2B5EF4-FFF2-40B4-BE49-F238E27FC236}">
                <a16:creationId xmlns:a16="http://schemas.microsoft.com/office/drawing/2014/main" id="{862631EB-0D4F-9A87-E7E9-9E4528074D91}"/>
              </a:ext>
            </a:extLst>
          </p:cNvPr>
          <p:cNvSpPr txBox="1"/>
          <p:nvPr/>
        </p:nvSpPr>
        <p:spPr>
          <a:xfrm>
            <a:off x="8962308" y="1858195"/>
            <a:ext cx="2188292" cy="2215991"/>
          </a:xfrm>
          <a:prstGeom prst="rect">
            <a:avLst/>
          </a:prstGeom>
          <a:noFill/>
        </p:spPr>
        <p:txBody>
          <a:bodyPr wrap="square" rtlCol="0">
            <a:spAutoFit/>
          </a:bodyPr>
          <a:lstStyle/>
          <a:p>
            <a:pPr marL="285750" indent="-285750" algn="l">
              <a:spcBef>
                <a:spcPts val="600"/>
              </a:spcBef>
              <a:buFont typeface="Arial" panose="020B0604020202020204" pitchFamily="34" charset="0"/>
              <a:buChar char="•"/>
            </a:pPr>
            <a:r>
              <a:rPr lang="en-US" sz="1600" i="0" dirty="0">
                <a:effectLst/>
                <a:latin typeface="Quattrocento Sans" panose="020B0502050000020003" pitchFamily="34" charset="0"/>
              </a:rPr>
              <a:t>To identify </a:t>
            </a:r>
            <a:r>
              <a:rPr lang="en-US" sz="1600" b="1" i="0" dirty="0">
                <a:effectLst/>
                <a:latin typeface="Quattrocento Sans" panose="020B0502050000020003" pitchFamily="34" charset="0"/>
              </a:rPr>
              <a:t>inactive machine accounts</a:t>
            </a:r>
            <a:r>
              <a:rPr lang="en-US" sz="1600" i="0" dirty="0">
                <a:effectLst/>
                <a:latin typeface="Quattrocento Sans" panose="020B0502050000020003" pitchFamily="34" charset="0"/>
              </a:rPr>
              <a:t>.</a:t>
            </a:r>
          </a:p>
          <a:p>
            <a:pPr marL="285750" indent="-285750" algn="l">
              <a:spcBef>
                <a:spcPts val="600"/>
              </a:spcBef>
              <a:buFont typeface="Arial" panose="020B0604020202020204" pitchFamily="34" charset="0"/>
              <a:buChar char="•"/>
            </a:pPr>
            <a:r>
              <a:rPr lang="en-US" sz="1600" i="0" dirty="0">
                <a:effectLst/>
                <a:latin typeface="Quattrocento Sans" panose="020B0502050000020003" pitchFamily="34" charset="0"/>
              </a:rPr>
              <a:t>To track </a:t>
            </a:r>
            <a:r>
              <a:rPr lang="en-US" sz="1600" b="1" i="0" dirty="0">
                <a:effectLst/>
                <a:latin typeface="Quattrocento Sans" panose="020B0502050000020003" pitchFamily="34" charset="0"/>
              </a:rPr>
              <a:t>when each machine account was last active</a:t>
            </a:r>
            <a:r>
              <a:rPr lang="en-US" sz="1600" i="0" dirty="0">
                <a:effectLst/>
                <a:latin typeface="Quattrocento Sans" panose="020B0502050000020003" pitchFamily="34" charset="0"/>
              </a:rPr>
              <a:t>.</a:t>
            </a:r>
          </a:p>
          <a:p>
            <a:pPr marL="285750" indent="-285750" algn="l">
              <a:spcBef>
                <a:spcPts val="600"/>
              </a:spcBef>
              <a:buFont typeface="Arial" panose="020B0604020202020204" pitchFamily="34" charset="0"/>
              <a:buChar char="•"/>
            </a:pPr>
            <a:r>
              <a:rPr lang="en-US" sz="1600" i="0" dirty="0">
                <a:effectLst/>
                <a:latin typeface="Quattrocento Sans" panose="020B0502050000020003" pitchFamily="34" charset="0"/>
              </a:rPr>
              <a:t>To help </a:t>
            </a:r>
            <a:r>
              <a:rPr lang="en-US" sz="1600" b="1" i="0" dirty="0">
                <a:effectLst/>
                <a:latin typeface="Quattrocento Sans" panose="020B0502050000020003" pitchFamily="34" charset="0"/>
              </a:rPr>
              <a:t>reduce unnecessary license allocation</a:t>
            </a:r>
            <a:r>
              <a:rPr lang="en-US" sz="1600" i="0" dirty="0">
                <a:effectLst/>
                <a:latin typeface="Quattrocento Sans" panose="020B0502050000020003" pitchFamily="34" charset="0"/>
              </a:rPr>
              <a:t>.</a:t>
            </a:r>
            <a:endParaRPr lang="en-US" sz="1600" b="1" i="0" dirty="0">
              <a:effectLst/>
              <a:latin typeface="Quattrocento Sans" panose="020B0502050000020003" pitchFamily="34" charset="0"/>
            </a:endParaRPr>
          </a:p>
        </p:txBody>
      </p:sp>
      <p:sp>
        <p:nvSpPr>
          <p:cNvPr id="14" name="TextBox 13">
            <a:extLst>
              <a:ext uri="{FF2B5EF4-FFF2-40B4-BE49-F238E27FC236}">
                <a16:creationId xmlns:a16="http://schemas.microsoft.com/office/drawing/2014/main" id="{25EEA556-3919-8053-8662-13EC96F125B2}"/>
              </a:ext>
            </a:extLst>
          </p:cNvPr>
          <p:cNvSpPr txBox="1"/>
          <p:nvPr/>
        </p:nvSpPr>
        <p:spPr>
          <a:xfrm>
            <a:off x="8962308" y="1488863"/>
            <a:ext cx="2188292" cy="338554"/>
          </a:xfrm>
          <a:prstGeom prst="rect">
            <a:avLst/>
          </a:prstGeom>
          <a:noFill/>
        </p:spPr>
        <p:txBody>
          <a:bodyPr wrap="square" rtlCol="0">
            <a:spAutoFit/>
          </a:bodyPr>
          <a:lstStyle/>
          <a:p>
            <a:r>
              <a:rPr lang="en-US" sz="1600" b="1" dirty="0">
                <a:latin typeface="Quattrocento Sans" panose="020B0502050000020003" pitchFamily="34" charset="0"/>
                <a:cs typeface="Segoe UI"/>
              </a:rPr>
              <a:t>Why Track These?</a:t>
            </a:r>
            <a:endParaRPr lang="en-US" sz="1400" dirty="0">
              <a:latin typeface="Quattrocento Sans" panose="020B0502050000020003" pitchFamily="34" charset="0"/>
              <a:cs typeface="Segoe UI"/>
            </a:endParaRPr>
          </a:p>
        </p:txBody>
      </p:sp>
      <p:sp>
        <p:nvSpPr>
          <p:cNvPr id="4" name="Rectangle 3">
            <a:extLst>
              <a:ext uri="{FF2B5EF4-FFF2-40B4-BE49-F238E27FC236}">
                <a16:creationId xmlns:a16="http://schemas.microsoft.com/office/drawing/2014/main" id="{EAD0348A-F92E-5A88-54B9-795C17ECA15B}"/>
              </a:ext>
            </a:extLst>
          </p:cNvPr>
          <p:cNvSpPr/>
          <p:nvPr/>
        </p:nvSpPr>
        <p:spPr>
          <a:xfrm>
            <a:off x="4945692" y="2718034"/>
            <a:ext cx="3488269" cy="2971126"/>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85000"/>
                  </a:schemeClr>
                </a:solidFill>
                <a:latin typeface="Roboto Mono" pitchFamily="49" charset="0"/>
                <a:ea typeface="Roboto Mono" pitchFamily="49" charset="0"/>
              </a:rPr>
              <a:t>{</a:t>
            </a:r>
          </a:p>
          <a:p>
            <a:r>
              <a:rPr lang="en-US" sz="1050" dirty="0">
                <a:solidFill>
                  <a:schemeClr val="bg1">
                    <a:lumMod val="85000"/>
                  </a:schemeClr>
                </a:solidFill>
                <a:latin typeface="Roboto Mono" pitchFamily="49" charset="0"/>
                <a:ea typeface="Roboto Mono" pitchFamily="49" charset="0"/>
              </a:rPr>
              <a:t>  enterprise(slug: </a:t>
            </a:r>
            <a:r>
              <a:rPr lang="en-US" sz="1050" dirty="0">
                <a:solidFill>
                  <a:schemeClr val="accent2">
                    <a:lumMod val="60000"/>
                    <a:lumOff val="40000"/>
                  </a:schemeClr>
                </a:solidFill>
                <a:latin typeface="Roboto Mono" pitchFamily="49" charset="0"/>
                <a:ea typeface="Roboto Mono" pitchFamily="49" charset="0"/>
              </a:rPr>
              <a:t>"enterprise-name</a:t>
            </a:r>
            <a:r>
              <a:rPr lang="en-US" sz="1050" dirty="0">
                <a:solidFill>
                  <a:schemeClr val="bg1">
                    <a:lumMod val="85000"/>
                  </a:schemeClr>
                </a:solidFill>
                <a:latin typeface="Roboto Mono" pitchFamily="49" charset="0"/>
                <a:ea typeface="Roboto Mono" pitchFamily="49" charset="0"/>
              </a:rPr>
              <a:t>") {</a:t>
            </a:r>
          </a:p>
          <a:p>
            <a:r>
              <a:rPr lang="en-US" sz="1050" dirty="0">
                <a:solidFill>
                  <a:schemeClr val="bg1">
                    <a:lumMod val="85000"/>
                  </a:schemeClr>
                </a:solidFill>
                <a:latin typeface="Roboto Mono" pitchFamily="49" charset="0"/>
                <a:ea typeface="Roboto Mono" pitchFamily="49" charset="0"/>
              </a:rPr>
              <a:t>    organizations(first: </a:t>
            </a:r>
            <a:r>
              <a:rPr lang="en-US" sz="1050" dirty="0">
                <a:solidFill>
                  <a:schemeClr val="accent6">
                    <a:lumMod val="60000"/>
                    <a:lumOff val="40000"/>
                  </a:schemeClr>
                </a:solidFill>
                <a:latin typeface="Roboto Mono" pitchFamily="49" charset="0"/>
                <a:ea typeface="Roboto Mono" pitchFamily="49" charset="0"/>
              </a:rPr>
              <a:t>50</a:t>
            </a:r>
            <a:r>
              <a:rPr lang="en-US" sz="1050" dirty="0">
                <a:solidFill>
                  <a:schemeClr val="bg1">
                    <a:lumMod val="85000"/>
                  </a:schemeClr>
                </a:solidFill>
                <a:latin typeface="Roboto Mono" pitchFamily="49" charset="0"/>
                <a:ea typeface="Roboto Mono" pitchFamily="49" charset="0"/>
              </a:rPr>
              <a:t>) {</a:t>
            </a:r>
          </a:p>
          <a:p>
            <a:r>
              <a:rPr lang="en-US" sz="1050" dirty="0">
                <a:solidFill>
                  <a:schemeClr val="bg1">
                    <a:lumMod val="85000"/>
                  </a:schemeClr>
                </a:solidFill>
                <a:latin typeface="Roboto Mono" pitchFamily="49" charset="0"/>
                <a:ea typeface="Roboto Mono" pitchFamily="49" charset="0"/>
              </a:rPr>
              <a:t>      nodes {</a:t>
            </a:r>
          </a:p>
          <a:p>
            <a:r>
              <a:rPr lang="en-US" sz="1050" dirty="0">
                <a:solidFill>
                  <a:schemeClr val="bg1">
                    <a:lumMod val="85000"/>
                  </a:schemeClr>
                </a:solidFill>
                <a:latin typeface="Roboto Mono" pitchFamily="49" charset="0"/>
                <a:ea typeface="Roboto Mono" pitchFamily="49" charset="0"/>
              </a:rPr>
              <a:t>        name</a:t>
            </a:r>
          </a:p>
          <a:p>
            <a:r>
              <a:rPr lang="en-US" sz="1050" dirty="0">
                <a:solidFill>
                  <a:schemeClr val="bg1">
                    <a:lumMod val="85000"/>
                  </a:schemeClr>
                </a:solidFill>
                <a:latin typeface="Roboto Mono" pitchFamily="49" charset="0"/>
                <a:ea typeface="Roboto Mono" pitchFamily="49" charset="0"/>
              </a:rPr>
              <a:t>        </a:t>
            </a:r>
            <a:r>
              <a:rPr lang="en-US" sz="1050" dirty="0" err="1">
                <a:solidFill>
                  <a:schemeClr val="bg1">
                    <a:lumMod val="85000"/>
                  </a:schemeClr>
                </a:solidFill>
                <a:latin typeface="Roboto Mono" pitchFamily="49" charset="0"/>
                <a:ea typeface="Roboto Mono" pitchFamily="49" charset="0"/>
              </a:rPr>
              <a:t>machineAccounts</a:t>
            </a:r>
            <a:r>
              <a:rPr lang="en-US" sz="1050" dirty="0">
                <a:solidFill>
                  <a:schemeClr val="bg1">
                    <a:lumMod val="85000"/>
                  </a:schemeClr>
                </a:solidFill>
                <a:latin typeface="Roboto Mono" pitchFamily="49" charset="0"/>
                <a:ea typeface="Roboto Mono" pitchFamily="49" charset="0"/>
              </a:rPr>
              <a:t> {</a:t>
            </a:r>
          </a:p>
          <a:p>
            <a:r>
              <a:rPr lang="en-US" sz="1050" dirty="0">
                <a:solidFill>
                  <a:schemeClr val="bg1">
                    <a:lumMod val="85000"/>
                  </a:schemeClr>
                </a:solidFill>
                <a:latin typeface="Roboto Mono" pitchFamily="49" charset="0"/>
                <a:ea typeface="Roboto Mono" pitchFamily="49" charset="0"/>
              </a:rPr>
              <a:t>          </a:t>
            </a:r>
            <a:r>
              <a:rPr lang="en-US" sz="1050" dirty="0" err="1">
                <a:solidFill>
                  <a:schemeClr val="bg1">
                    <a:lumMod val="85000"/>
                  </a:schemeClr>
                </a:solidFill>
                <a:latin typeface="Roboto Mono" pitchFamily="49" charset="0"/>
                <a:ea typeface="Roboto Mono" pitchFamily="49" charset="0"/>
              </a:rPr>
              <a:t>totalCount</a:t>
            </a:r>
            <a:endParaRPr lang="en-US" sz="1050" dirty="0">
              <a:solidFill>
                <a:schemeClr val="bg1">
                  <a:lumMod val="85000"/>
                </a:schemeClr>
              </a:solidFill>
              <a:latin typeface="Roboto Mono" pitchFamily="49" charset="0"/>
              <a:ea typeface="Roboto Mono" pitchFamily="49" charset="0"/>
            </a:endParaRPr>
          </a:p>
          <a:p>
            <a:r>
              <a:rPr lang="en-US" sz="1050" dirty="0">
                <a:solidFill>
                  <a:schemeClr val="bg1">
                    <a:lumMod val="85000"/>
                  </a:schemeClr>
                </a:solidFill>
                <a:latin typeface="Roboto Mono" pitchFamily="49" charset="0"/>
                <a:ea typeface="Roboto Mono" pitchFamily="49" charset="0"/>
              </a:rPr>
              <a:t>          nodes {</a:t>
            </a:r>
          </a:p>
          <a:p>
            <a:r>
              <a:rPr lang="en-US" sz="1050" dirty="0">
                <a:solidFill>
                  <a:schemeClr val="bg1">
                    <a:lumMod val="85000"/>
                  </a:schemeClr>
                </a:solidFill>
                <a:latin typeface="Roboto Mono" pitchFamily="49" charset="0"/>
                <a:ea typeface="Roboto Mono" pitchFamily="49" charset="0"/>
              </a:rPr>
              <a:t>            login</a:t>
            </a:r>
          </a:p>
          <a:p>
            <a:r>
              <a:rPr lang="en-US" sz="1050" dirty="0">
                <a:solidFill>
                  <a:schemeClr val="bg1">
                    <a:lumMod val="85000"/>
                  </a:schemeClr>
                </a:solidFill>
                <a:latin typeface="Roboto Mono" pitchFamily="49" charset="0"/>
                <a:ea typeface="Roboto Mono" pitchFamily="49" charset="0"/>
              </a:rPr>
              <a:t>            </a:t>
            </a:r>
            <a:r>
              <a:rPr lang="en-US" sz="1050" dirty="0" err="1">
                <a:solidFill>
                  <a:schemeClr val="bg1">
                    <a:lumMod val="85000"/>
                  </a:schemeClr>
                </a:solidFill>
                <a:latin typeface="Roboto Mono" pitchFamily="49" charset="0"/>
                <a:ea typeface="Roboto Mono" pitchFamily="49" charset="0"/>
              </a:rPr>
              <a:t>createdAt</a:t>
            </a:r>
            <a:endParaRPr lang="en-US" sz="1050" dirty="0">
              <a:solidFill>
                <a:schemeClr val="bg1">
                  <a:lumMod val="85000"/>
                </a:schemeClr>
              </a:solidFill>
              <a:latin typeface="Roboto Mono" pitchFamily="49" charset="0"/>
              <a:ea typeface="Roboto Mono" pitchFamily="49" charset="0"/>
            </a:endParaRPr>
          </a:p>
          <a:p>
            <a:r>
              <a:rPr lang="en-US" sz="1050" dirty="0">
                <a:solidFill>
                  <a:schemeClr val="bg1">
                    <a:lumMod val="85000"/>
                  </a:schemeClr>
                </a:solidFill>
                <a:latin typeface="Roboto Mono" pitchFamily="49" charset="0"/>
                <a:ea typeface="Roboto Mono" pitchFamily="49" charset="0"/>
              </a:rPr>
              <a:t>            </a:t>
            </a:r>
            <a:r>
              <a:rPr lang="en-US" sz="1050" dirty="0" err="1">
                <a:solidFill>
                  <a:schemeClr val="bg1">
                    <a:lumMod val="85000"/>
                  </a:schemeClr>
                </a:solidFill>
                <a:latin typeface="Roboto Mono" pitchFamily="49" charset="0"/>
                <a:ea typeface="Roboto Mono" pitchFamily="49" charset="0"/>
              </a:rPr>
              <a:t>lastActiveAt</a:t>
            </a:r>
            <a:endParaRPr lang="en-US" sz="1050" dirty="0">
              <a:solidFill>
                <a:schemeClr val="bg1">
                  <a:lumMod val="85000"/>
                </a:schemeClr>
              </a:solidFill>
              <a:latin typeface="Roboto Mono" pitchFamily="49" charset="0"/>
              <a:ea typeface="Roboto Mono" pitchFamily="49" charset="0"/>
            </a:endParaRPr>
          </a:p>
          <a:p>
            <a:r>
              <a:rPr lang="en-US" sz="1050" dirty="0">
                <a:solidFill>
                  <a:schemeClr val="bg1">
                    <a:lumMod val="85000"/>
                  </a:schemeClr>
                </a:solidFill>
                <a:latin typeface="Roboto Mono" pitchFamily="49" charset="0"/>
                <a:ea typeface="Roboto Mono" pitchFamily="49" charset="0"/>
              </a:rPr>
              <a:t>          }</a:t>
            </a:r>
          </a:p>
          <a:p>
            <a:r>
              <a:rPr lang="en-US" sz="1050" dirty="0">
                <a:solidFill>
                  <a:schemeClr val="bg1">
                    <a:lumMod val="85000"/>
                  </a:schemeClr>
                </a:solidFill>
                <a:latin typeface="Roboto Mono" pitchFamily="49" charset="0"/>
                <a:ea typeface="Roboto Mono" pitchFamily="49" charset="0"/>
              </a:rPr>
              <a:t>        }</a:t>
            </a:r>
          </a:p>
          <a:p>
            <a:r>
              <a:rPr lang="en-US" sz="1050" dirty="0">
                <a:solidFill>
                  <a:schemeClr val="bg1">
                    <a:lumMod val="85000"/>
                  </a:schemeClr>
                </a:solidFill>
                <a:latin typeface="Roboto Mono" pitchFamily="49" charset="0"/>
                <a:ea typeface="Roboto Mono" pitchFamily="49" charset="0"/>
              </a:rPr>
              <a:t>      }</a:t>
            </a:r>
          </a:p>
          <a:p>
            <a:r>
              <a:rPr lang="en-US" sz="1050" dirty="0">
                <a:solidFill>
                  <a:schemeClr val="bg1">
                    <a:lumMod val="85000"/>
                  </a:schemeClr>
                </a:solidFill>
                <a:latin typeface="Roboto Mono" pitchFamily="49" charset="0"/>
                <a:ea typeface="Roboto Mono" pitchFamily="49" charset="0"/>
              </a:rPr>
              <a:t>    }</a:t>
            </a:r>
          </a:p>
          <a:p>
            <a:r>
              <a:rPr lang="en-US" sz="1050" dirty="0">
                <a:solidFill>
                  <a:schemeClr val="bg1">
                    <a:lumMod val="85000"/>
                  </a:schemeClr>
                </a:solidFill>
                <a:latin typeface="Roboto Mono" pitchFamily="49" charset="0"/>
                <a:ea typeface="Roboto Mono" pitchFamily="49" charset="0"/>
              </a:rPr>
              <a:t>  }</a:t>
            </a:r>
          </a:p>
          <a:p>
            <a:r>
              <a:rPr lang="en-US" sz="1050" dirty="0">
                <a:solidFill>
                  <a:schemeClr val="bg1">
                    <a:lumMod val="85000"/>
                  </a:schemeClr>
                </a:solidFill>
                <a:latin typeface="Roboto Mono" pitchFamily="49" charset="0"/>
                <a:ea typeface="Roboto Mono" pitchFamily="49" charset="0"/>
              </a:rPr>
              <a:t>}</a:t>
            </a:r>
            <a:endParaRPr lang="en-US" sz="1050" dirty="0">
              <a:solidFill>
                <a:schemeClr val="accent2">
                  <a:lumMod val="60000"/>
                  <a:lumOff val="40000"/>
                </a:schemeClr>
              </a:solidFill>
              <a:latin typeface="Roboto Mono" pitchFamily="49" charset="0"/>
              <a:ea typeface="Roboto Mono" pitchFamily="49" charset="0"/>
            </a:endParaRPr>
          </a:p>
        </p:txBody>
      </p:sp>
    </p:spTree>
    <p:extLst>
      <p:ext uri="{BB962C8B-B14F-4D97-AF65-F5344CB8AC3E}">
        <p14:creationId xmlns:p14="http://schemas.microsoft.com/office/powerpoint/2010/main" val="41151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3. Finding License Usage for Peripheral Services</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579437" y="1293032"/>
            <a:ext cx="4525963" cy="30503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771285" y="2135194"/>
            <a:ext cx="3965815" cy="1877437"/>
          </a:xfrm>
          <a:prstGeom prst="rect">
            <a:avLst/>
          </a:prstGeom>
          <a:noFill/>
        </p:spPr>
        <p:txBody>
          <a:bodyPr wrap="square" rtlCol="0">
            <a:spAutoFit/>
          </a:bodyPr>
          <a:lstStyle/>
          <a:p>
            <a:pPr marL="342900" indent="-342900" algn="l">
              <a:spcBef>
                <a:spcPts val="600"/>
              </a:spcBef>
              <a:buFont typeface="+mj-lt"/>
              <a:buAutoNum type="arabicPeriod"/>
            </a:pPr>
            <a:r>
              <a:rPr lang="en-US" sz="1600" b="1" i="0" dirty="0">
                <a:effectLst/>
                <a:latin typeface="Quattrocento Sans" panose="020B0502050000020003" pitchFamily="34" charset="0"/>
              </a:rPr>
              <a:t>Go to Enterprise Settings → Actions.</a:t>
            </a:r>
          </a:p>
          <a:p>
            <a:pPr marL="342900" indent="-342900" algn="l">
              <a:spcBef>
                <a:spcPts val="600"/>
              </a:spcBef>
              <a:buFont typeface="+mj-lt"/>
              <a:buAutoNum type="arabicPeriod"/>
            </a:pPr>
            <a:r>
              <a:rPr lang="en-US" sz="1600" i="0" dirty="0">
                <a:effectLst/>
                <a:latin typeface="Quattrocento Sans" panose="020B0502050000020003" pitchFamily="34" charset="0"/>
              </a:rPr>
              <a:t>View:</a:t>
            </a:r>
          </a:p>
          <a:p>
            <a:pPr marL="800100" lvl="1" indent="-342900">
              <a:spcBef>
                <a:spcPts val="600"/>
              </a:spcBef>
              <a:buFont typeface="Arial" panose="020B0604020202020204" pitchFamily="34" charset="0"/>
              <a:buChar char="•"/>
            </a:pPr>
            <a:r>
              <a:rPr lang="en-US" sz="1600" b="1" i="0" dirty="0">
                <a:effectLst/>
                <a:latin typeface="Quattrocento Sans" panose="020B0502050000020003" pitchFamily="34" charset="0"/>
              </a:rPr>
              <a:t>Total GitHub-hosted runner minutes used.</a:t>
            </a:r>
          </a:p>
          <a:p>
            <a:pPr marL="800100" lvl="1" indent="-342900">
              <a:spcBef>
                <a:spcPts val="600"/>
              </a:spcBef>
              <a:buFont typeface="Arial" panose="020B0604020202020204" pitchFamily="34" charset="0"/>
              <a:buChar char="•"/>
            </a:pPr>
            <a:r>
              <a:rPr lang="en-US" sz="1600" b="1" i="0" dirty="0">
                <a:effectLst/>
                <a:latin typeface="Quattrocento Sans" panose="020B0502050000020003" pitchFamily="34" charset="0"/>
              </a:rPr>
              <a:t>Self-hosted runner usage.</a:t>
            </a:r>
          </a:p>
          <a:p>
            <a:pPr marL="800100" lvl="1" indent="-342900">
              <a:spcBef>
                <a:spcPts val="600"/>
              </a:spcBef>
              <a:buFont typeface="Arial" panose="020B0604020202020204" pitchFamily="34" charset="0"/>
              <a:buChar char="•"/>
            </a:pPr>
            <a:r>
              <a:rPr lang="en-US" sz="1600" b="1" i="0" dirty="0">
                <a:effectLst/>
                <a:latin typeface="Quattrocento Sans" panose="020B0502050000020003" pitchFamily="34" charset="0"/>
              </a:rPr>
              <a:t>Billing for extra runner minutes.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7" y="6421083"/>
            <a:ext cx="9056943" cy="197976"/>
          </a:xfrm>
        </p:spPr>
        <p:txBody>
          <a:bodyPr/>
          <a:lstStyle/>
          <a:p>
            <a:pPr defTabSz="914367">
              <a:defRPr/>
            </a:pPr>
            <a:r>
              <a:rPr lang="en-US" dirty="0">
                <a:solidFill>
                  <a:srgbClr val="000000"/>
                </a:solidFill>
              </a:rPr>
              <a:t>© Copyright Microsoft Corporation. All rights reserved.</a:t>
            </a:r>
          </a:p>
        </p:txBody>
      </p:sp>
      <p:sp>
        <p:nvSpPr>
          <p:cNvPr id="8" name="TextBox 7">
            <a:extLst>
              <a:ext uri="{FF2B5EF4-FFF2-40B4-BE49-F238E27FC236}">
                <a16:creationId xmlns:a16="http://schemas.microsoft.com/office/drawing/2014/main" id="{9747BA7C-7E15-B862-375D-04A6BB874BD7}"/>
              </a:ext>
            </a:extLst>
          </p:cNvPr>
          <p:cNvSpPr txBox="1"/>
          <p:nvPr/>
        </p:nvSpPr>
        <p:spPr>
          <a:xfrm>
            <a:off x="771285" y="1488863"/>
            <a:ext cx="4233002" cy="646331"/>
          </a:xfrm>
          <a:prstGeom prst="rect">
            <a:avLst/>
          </a:prstGeom>
          <a:noFill/>
        </p:spPr>
        <p:txBody>
          <a:bodyPr wrap="square" rtlCol="0">
            <a:spAutoFit/>
          </a:bodyPr>
          <a:lstStyle/>
          <a:p>
            <a:r>
              <a:rPr lang="en-US" b="1" dirty="0">
                <a:latin typeface="Quattrocento Sans" panose="020B0502050000020003" pitchFamily="34" charset="0"/>
                <a:cs typeface="Segoe UI"/>
              </a:rPr>
              <a:t>Method 1: GitHub Actions &amp; Runners Usage Metrics</a:t>
            </a:r>
          </a:p>
        </p:txBody>
      </p:sp>
      <p:sp>
        <p:nvSpPr>
          <p:cNvPr id="9" name="Rectangle 8">
            <a:extLst>
              <a:ext uri="{FF2B5EF4-FFF2-40B4-BE49-F238E27FC236}">
                <a16:creationId xmlns:a16="http://schemas.microsoft.com/office/drawing/2014/main" id="{5F704FAF-9145-12F4-FD9C-6566B31261BC}"/>
              </a:ext>
            </a:extLst>
          </p:cNvPr>
          <p:cNvSpPr>
            <a:spLocks/>
          </p:cNvSpPr>
          <p:nvPr/>
        </p:nvSpPr>
        <p:spPr>
          <a:xfrm>
            <a:off x="5500448" y="1293032"/>
            <a:ext cx="4843463" cy="46124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0" name="TextBox 9">
            <a:extLst>
              <a:ext uri="{FF2B5EF4-FFF2-40B4-BE49-F238E27FC236}">
                <a16:creationId xmlns:a16="http://schemas.microsoft.com/office/drawing/2014/main" id="{D8AD45A3-83DD-0708-9E71-57E7DF2FCF68}"/>
              </a:ext>
            </a:extLst>
          </p:cNvPr>
          <p:cNvSpPr txBox="1"/>
          <p:nvPr/>
        </p:nvSpPr>
        <p:spPr>
          <a:xfrm>
            <a:off x="5773308" y="2133259"/>
            <a:ext cx="4425954" cy="3585597"/>
          </a:xfrm>
          <a:prstGeom prst="rect">
            <a:avLst/>
          </a:prstGeom>
          <a:noFill/>
        </p:spPr>
        <p:txBody>
          <a:bodyPr wrap="square" rtlCol="0">
            <a:spAutoFit/>
          </a:bodyPr>
          <a:lstStyle/>
          <a:p>
            <a:pPr algn="l">
              <a:spcBef>
                <a:spcPts val="600"/>
              </a:spcBef>
            </a:pPr>
            <a:r>
              <a:rPr lang="en-US" sz="1600" i="0" dirty="0">
                <a:effectLst/>
                <a:latin typeface="Quattrocento Sans" panose="020B0502050000020003" pitchFamily="34" charset="0"/>
              </a:rPr>
              <a:t>To track </a:t>
            </a:r>
            <a:r>
              <a:rPr lang="en-US" sz="1600" b="1" i="0" dirty="0">
                <a:effectLst/>
                <a:latin typeface="Quattrocento Sans" panose="020B0502050000020003" pitchFamily="34" charset="0"/>
              </a:rPr>
              <a:t>self-hosted runners </a:t>
            </a:r>
            <a:r>
              <a:rPr lang="en-US" sz="1600" i="0" dirty="0">
                <a:effectLst/>
                <a:latin typeface="Quattrocento Sans" panose="020B0502050000020003" pitchFamily="34" charset="0"/>
              </a:rPr>
              <a:t>and their license usage:</a:t>
            </a:r>
          </a:p>
          <a:p>
            <a:pPr algn="l">
              <a:spcBef>
                <a:spcPts val="600"/>
              </a:spcBef>
            </a:pPr>
            <a:endParaRPr lang="en-US" sz="1600" b="1" dirty="0">
              <a:latin typeface="Quattrocento Sans" panose="020B0502050000020003" pitchFamily="34" charset="0"/>
            </a:endParaRPr>
          </a:p>
          <a:p>
            <a:pPr algn="l">
              <a:spcBef>
                <a:spcPts val="600"/>
              </a:spcBef>
            </a:pPr>
            <a:endParaRPr lang="en-US" sz="1600" b="1" i="0" dirty="0">
              <a:effectLst/>
              <a:latin typeface="Quattrocento Sans" panose="020B0502050000020003" pitchFamily="34" charset="0"/>
            </a:endParaRPr>
          </a:p>
          <a:p>
            <a:pPr algn="l">
              <a:spcBef>
                <a:spcPts val="600"/>
              </a:spcBef>
            </a:pPr>
            <a:endParaRPr lang="en-US" sz="1600" b="1" dirty="0">
              <a:latin typeface="Quattrocento Sans" panose="020B0502050000020003" pitchFamily="34" charset="0"/>
            </a:endParaRPr>
          </a:p>
          <a:p>
            <a:pPr algn="l">
              <a:spcBef>
                <a:spcPts val="600"/>
              </a:spcBef>
            </a:pPr>
            <a:r>
              <a:rPr lang="en-US" sz="1600" b="1" i="0" dirty="0">
                <a:effectLst/>
                <a:latin typeface="Quattrocento Sans" panose="020B0502050000020003" pitchFamily="34" charset="0"/>
              </a:rPr>
              <a:t>Key Insights:</a:t>
            </a:r>
          </a:p>
          <a:p>
            <a:pPr marL="285750" indent="-285750" algn="l">
              <a:spcBef>
                <a:spcPts val="600"/>
              </a:spcBef>
              <a:buFont typeface="Arial" panose="020B0604020202020204" pitchFamily="34" charset="0"/>
              <a:buChar char="•"/>
            </a:pPr>
            <a:r>
              <a:rPr lang="en-US" sz="1600" i="0" dirty="0">
                <a:effectLst/>
                <a:latin typeface="Quattrocento Sans" panose="020B0502050000020003" pitchFamily="34" charset="0"/>
              </a:rPr>
              <a:t>Identifies</a:t>
            </a:r>
            <a:r>
              <a:rPr lang="en-US" sz="1600" b="1" i="0" dirty="0">
                <a:effectLst/>
                <a:latin typeface="Quattrocento Sans" panose="020B0502050000020003" pitchFamily="34" charset="0"/>
              </a:rPr>
              <a:t> how many runners are consuming licenses.</a:t>
            </a:r>
          </a:p>
          <a:p>
            <a:pPr marL="285750" indent="-285750" algn="l">
              <a:spcBef>
                <a:spcPts val="600"/>
              </a:spcBef>
              <a:buFont typeface="Arial" panose="020B0604020202020204" pitchFamily="34" charset="0"/>
              <a:buChar char="•"/>
            </a:pPr>
            <a:r>
              <a:rPr lang="en-US" sz="1600" i="0" dirty="0">
                <a:effectLst/>
                <a:latin typeface="Quattrocento Sans" panose="020B0502050000020003" pitchFamily="34" charset="0"/>
              </a:rPr>
              <a:t>Tracks </a:t>
            </a:r>
            <a:r>
              <a:rPr lang="en-US" sz="1600" b="1" i="0" dirty="0">
                <a:effectLst/>
                <a:latin typeface="Quattrocento Sans" panose="020B0502050000020003" pitchFamily="34" charset="0"/>
              </a:rPr>
              <a:t>idle runners that may be wasting resources.</a:t>
            </a:r>
          </a:p>
          <a:p>
            <a:pPr marL="285750" indent="-285750" algn="l">
              <a:spcBef>
                <a:spcPts val="600"/>
              </a:spcBef>
              <a:buFont typeface="Arial" panose="020B0604020202020204" pitchFamily="34" charset="0"/>
              <a:buChar char="•"/>
            </a:pPr>
            <a:r>
              <a:rPr lang="en-US" sz="1600" i="0" dirty="0">
                <a:effectLst/>
                <a:latin typeface="Quattrocento Sans" panose="020B0502050000020003" pitchFamily="34" charset="0"/>
              </a:rPr>
              <a:t>Helps </a:t>
            </a:r>
            <a:r>
              <a:rPr lang="en-US" sz="1600" b="1" i="0" dirty="0">
                <a:effectLst/>
                <a:latin typeface="Quattrocento Sans" panose="020B0502050000020003" pitchFamily="34" charset="0"/>
              </a:rPr>
              <a:t>optimize billing for GitHub-hosted runner minutes.</a:t>
            </a:r>
          </a:p>
        </p:txBody>
      </p:sp>
      <p:sp>
        <p:nvSpPr>
          <p:cNvPr id="11" name="TextBox 10">
            <a:extLst>
              <a:ext uri="{FF2B5EF4-FFF2-40B4-BE49-F238E27FC236}">
                <a16:creationId xmlns:a16="http://schemas.microsoft.com/office/drawing/2014/main" id="{69E1F522-FB8B-287D-0187-392F024D9434}"/>
              </a:ext>
            </a:extLst>
          </p:cNvPr>
          <p:cNvSpPr txBox="1"/>
          <p:nvPr/>
        </p:nvSpPr>
        <p:spPr>
          <a:xfrm>
            <a:off x="5773308" y="1488863"/>
            <a:ext cx="4425954" cy="646331"/>
          </a:xfrm>
          <a:prstGeom prst="rect">
            <a:avLst/>
          </a:prstGeom>
          <a:noFill/>
        </p:spPr>
        <p:txBody>
          <a:bodyPr wrap="square" rtlCol="0">
            <a:spAutoFit/>
          </a:bodyPr>
          <a:lstStyle/>
          <a:p>
            <a:r>
              <a:rPr lang="en-US" b="1" dirty="0">
                <a:latin typeface="Quattrocento Sans" panose="020B0502050000020003" pitchFamily="34" charset="0"/>
                <a:cs typeface="Segoe UI"/>
              </a:rPr>
              <a:t>Method 2: REST API for Self-Hosted Runners</a:t>
            </a:r>
            <a:endParaRPr lang="en-US" sz="1600" dirty="0">
              <a:latin typeface="Quattrocento Sans" panose="020B0502050000020003" pitchFamily="34" charset="0"/>
              <a:cs typeface="Segoe UI"/>
            </a:endParaRPr>
          </a:p>
        </p:txBody>
      </p:sp>
      <p:sp>
        <p:nvSpPr>
          <p:cNvPr id="4" name="Rectangle 3">
            <a:extLst>
              <a:ext uri="{FF2B5EF4-FFF2-40B4-BE49-F238E27FC236}">
                <a16:creationId xmlns:a16="http://schemas.microsoft.com/office/drawing/2014/main" id="{EAD0348A-F92E-5A88-54B9-795C17ECA15B}"/>
              </a:ext>
            </a:extLst>
          </p:cNvPr>
          <p:cNvSpPr/>
          <p:nvPr/>
        </p:nvSpPr>
        <p:spPr>
          <a:xfrm>
            <a:off x="5871198" y="2718034"/>
            <a:ext cx="4328064" cy="799866"/>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85000"/>
                  </a:schemeClr>
                </a:solidFill>
                <a:latin typeface="Roboto Mono" pitchFamily="49" charset="0"/>
                <a:ea typeface="Roboto Mono" pitchFamily="49" charset="0"/>
              </a:rPr>
              <a:t>curl -H </a:t>
            </a:r>
            <a:r>
              <a:rPr lang="en-US" sz="1050" dirty="0">
                <a:solidFill>
                  <a:schemeClr val="accent2">
                    <a:lumMod val="60000"/>
                    <a:lumOff val="40000"/>
                  </a:schemeClr>
                </a:solidFill>
                <a:latin typeface="Roboto Mono" pitchFamily="49" charset="0"/>
                <a:ea typeface="Roboto Mono" pitchFamily="49" charset="0"/>
              </a:rPr>
              <a:t>"Authorization: token YOUR-TOKEN" </a:t>
            </a:r>
            <a:r>
              <a:rPr lang="en-US" sz="1050" dirty="0">
                <a:solidFill>
                  <a:schemeClr val="bg1">
                    <a:lumMod val="85000"/>
                  </a:schemeClr>
                </a:solidFill>
                <a:latin typeface="Roboto Mono" pitchFamily="49" charset="0"/>
                <a:ea typeface="Roboto Mono" pitchFamily="49" charset="0"/>
              </a:rPr>
              <a:t>\</a:t>
            </a:r>
          </a:p>
          <a:p>
            <a:r>
              <a:rPr lang="en-US" sz="1050" dirty="0">
                <a:solidFill>
                  <a:schemeClr val="accent2">
                    <a:lumMod val="60000"/>
                    <a:lumOff val="40000"/>
                  </a:schemeClr>
                </a:solidFill>
                <a:latin typeface="Roboto Mono" pitchFamily="49" charset="0"/>
                <a:ea typeface="Roboto Mono" pitchFamily="49" charset="0"/>
              </a:rPr>
              <a:t>"https://</a:t>
            </a:r>
            <a:r>
              <a:rPr lang="en-US" sz="1050" dirty="0" err="1">
                <a:solidFill>
                  <a:schemeClr val="accent2">
                    <a:lumMod val="60000"/>
                    <a:lumOff val="40000"/>
                  </a:schemeClr>
                </a:solidFill>
                <a:latin typeface="Roboto Mono" pitchFamily="49" charset="0"/>
                <a:ea typeface="Roboto Mono" pitchFamily="49" charset="0"/>
              </a:rPr>
              <a:t>api.github.com</a:t>
            </a:r>
            <a:r>
              <a:rPr lang="en-US" sz="1050" dirty="0">
                <a:solidFill>
                  <a:schemeClr val="accent2">
                    <a:lumMod val="60000"/>
                    <a:lumOff val="40000"/>
                  </a:schemeClr>
                </a:solidFill>
                <a:latin typeface="Roboto Mono" pitchFamily="49" charset="0"/>
                <a:ea typeface="Roboto Mono" pitchFamily="49" charset="0"/>
              </a:rPr>
              <a:t>/enterprises/YOUR-ENTERPRISE/actions/runners"</a:t>
            </a:r>
          </a:p>
        </p:txBody>
      </p:sp>
    </p:spTree>
    <p:extLst>
      <p:ext uri="{BB962C8B-B14F-4D97-AF65-F5344CB8AC3E}">
        <p14:creationId xmlns:p14="http://schemas.microsoft.com/office/powerpoint/2010/main" val="85935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3. Finding License Usage for Peripheral Services (continued)</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579437" y="1293032"/>
            <a:ext cx="4525963" cy="30503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771285" y="2135194"/>
            <a:ext cx="3965815" cy="338554"/>
          </a:xfrm>
          <a:prstGeom prst="rect">
            <a:avLst/>
          </a:prstGeom>
          <a:noFill/>
        </p:spPr>
        <p:txBody>
          <a:bodyPr wrap="square" rtlCol="0">
            <a:spAutoFit/>
          </a:bodyPr>
          <a:lstStyle/>
          <a:p>
            <a:pPr algn="l">
              <a:spcBef>
                <a:spcPts val="600"/>
              </a:spcBef>
            </a:pPr>
            <a:r>
              <a:rPr lang="en-US" sz="1600" i="0" dirty="0">
                <a:effectLst/>
                <a:latin typeface="Quattrocento Sans" panose="020B0502050000020003" pitchFamily="34" charset="0"/>
              </a:rPr>
              <a:t>Monitor API-based integrations using:</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7" y="6421083"/>
            <a:ext cx="9056943" cy="197976"/>
          </a:xfrm>
        </p:spPr>
        <p:txBody>
          <a:bodyPr/>
          <a:lstStyle/>
          <a:p>
            <a:pPr defTabSz="914367">
              <a:defRPr/>
            </a:pPr>
            <a:r>
              <a:rPr lang="en-US" dirty="0">
                <a:solidFill>
                  <a:srgbClr val="000000"/>
                </a:solidFill>
              </a:rPr>
              <a:t>© Copyright Microsoft Corporation. All rights reserved.</a:t>
            </a:r>
          </a:p>
        </p:txBody>
      </p:sp>
      <p:sp>
        <p:nvSpPr>
          <p:cNvPr id="8" name="TextBox 7">
            <a:extLst>
              <a:ext uri="{FF2B5EF4-FFF2-40B4-BE49-F238E27FC236}">
                <a16:creationId xmlns:a16="http://schemas.microsoft.com/office/drawing/2014/main" id="{9747BA7C-7E15-B862-375D-04A6BB874BD7}"/>
              </a:ext>
            </a:extLst>
          </p:cNvPr>
          <p:cNvSpPr txBox="1"/>
          <p:nvPr/>
        </p:nvSpPr>
        <p:spPr>
          <a:xfrm>
            <a:off x="771285" y="1488863"/>
            <a:ext cx="4233002" cy="646331"/>
          </a:xfrm>
          <a:prstGeom prst="rect">
            <a:avLst/>
          </a:prstGeom>
          <a:noFill/>
        </p:spPr>
        <p:txBody>
          <a:bodyPr wrap="square" rtlCol="0">
            <a:spAutoFit/>
          </a:bodyPr>
          <a:lstStyle/>
          <a:p>
            <a:r>
              <a:rPr lang="en-US" b="1" dirty="0">
                <a:latin typeface="Quattrocento Sans" panose="020B0502050000020003" pitchFamily="34" charset="0"/>
                <a:cs typeface="Segoe UI"/>
              </a:rPr>
              <a:t>Method 3: Peripheral Services API Usage Tracking</a:t>
            </a:r>
          </a:p>
        </p:txBody>
      </p:sp>
      <p:sp>
        <p:nvSpPr>
          <p:cNvPr id="5" name="Rectangle 4">
            <a:extLst>
              <a:ext uri="{FF2B5EF4-FFF2-40B4-BE49-F238E27FC236}">
                <a16:creationId xmlns:a16="http://schemas.microsoft.com/office/drawing/2014/main" id="{9DE401E3-872F-D899-D01B-EFFA785D6BA7}"/>
              </a:ext>
            </a:extLst>
          </p:cNvPr>
          <p:cNvSpPr/>
          <p:nvPr/>
        </p:nvSpPr>
        <p:spPr>
          <a:xfrm>
            <a:off x="777336" y="2581973"/>
            <a:ext cx="4061364" cy="799866"/>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85000"/>
                  </a:schemeClr>
                </a:solidFill>
                <a:latin typeface="Roboto Mono" pitchFamily="49" charset="0"/>
                <a:ea typeface="Roboto Mono" pitchFamily="49" charset="0"/>
              </a:rPr>
              <a:t>curl -H </a:t>
            </a:r>
            <a:r>
              <a:rPr lang="en-US" sz="1050" dirty="0">
                <a:solidFill>
                  <a:schemeClr val="accent2">
                    <a:lumMod val="60000"/>
                    <a:lumOff val="40000"/>
                  </a:schemeClr>
                </a:solidFill>
                <a:latin typeface="Roboto Mono" pitchFamily="49" charset="0"/>
                <a:ea typeface="Roboto Mono" pitchFamily="49" charset="0"/>
              </a:rPr>
              <a:t>"Authorization: token YOUR-TOKEN" </a:t>
            </a:r>
            <a:r>
              <a:rPr lang="en-US" sz="1050" dirty="0">
                <a:solidFill>
                  <a:schemeClr val="bg1">
                    <a:lumMod val="85000"/>
                  </a:schemeClr>
                </a:solidFill>
                <a:latin typeface="Roboto Mono" pitchFamily="49" charset="0"/>
                <a:ea typeface="Roboto Mono" pitchFamily="49" charset="0"/>
              </a:rPr>
              <a:t>\</a:t>
            </a:r>
          </a:p>
          <a:p>
            <a:r>
              <a:rPr lang="en-US" sz="1050" dirty="0">
                <a:solidFill>
                  <a:schemeClr val="accent2">
                    <a:lumMod val="60000"/>
                    <a:lumOff val="40000"/>
                  </a:schemeClr>
                </a:solidFill>
                <a:latin typeface="Roboto Mono" pitchFamily="49" charset="0"/>
                <a:ea typeface="Roboto Mono" pitchFamily="49" charset="0"/>
              </a:rPr>
              <a:t>"https://</a:t>
            </a:r>
            <a:r>
              <a:rPr lang="en-US" sz="1050" dirty="0" err="1">
                <a:solidFill>
                  <a:schemeClr val="accent2">
                    <a:lumMod val="60000"/>
                    <a:lumOff val="40000"/>
                  </a:schemeClr>
                </a:solidFill>
                <a:latin typeface="Roboto Mono" pitchFamily="49" charset="0"/>
                <a:ea typeface="Roboto Mono" pitchFamily="49" charset="0"/>
              </a:rPr>
              <a:t>api.github.com</a:t>
            </a:r>
            <a:r>
              <a:rPr lang="en-US" sz="1050" dirty="0">
                <a:solidFill>
                  <a:schemeClr val="accent2">
                    <a:lumMod val="60000"/>
                    <a:lumOff val="40000"/>
                  </a:schemeClr>
                </a:solidFill>
                <a:latin typeface="Roboto Mono" pitchFamily="49" charset="0"/>
                <a:ea typeface="Roboto Mono" pitchFamily="49" charset="0"/>
              </a:rPr>
              <a:t>/enterprises/YOUR-ENTERPRISE/audit-log"</a:t>
            </a:r>
          </a:p>
        </p:txBody>
      </p:sp>
      <p:sp>
        <p:nvSpPr>
          <p:cNvPr id="7" name="Rectangle 6">
            <a:extLst>
              <a:ext uri="{FF2B5EF4-FFF2-40B4-BE49-F238E27FC236}">
                <a16:creationId xmlns:a16="http://schemas.microsoft.com/office/drawing/2014/main" id="{CC8CCE7F-44DC-3203-ADB6-EB2C97E94BF3}"/>
              </a:ext>
            </a:extLst>
          </p:cNvPr>
          <p:cNvSpPr>
            <a:spLocks/>
          </p:cNvSpPr>
          <p:nvPr/>
        </p:nvSpPr>
        <p:spPr>
          <a:xfrm>
            <a:off x="6096000" y="1293032"/>
            <a:ext cx="4525963" cy="3050368"/>
          </a:xfrm>
          <a:prstGeom prst="rect">
            <a:avLst/>
          </a:prstGeom>
          <a:solidFill>
            <a:srgbClr val="D2E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2" name="TextBox 11">
            <a:extLst>
              <a:ext uri="{FF2B5EF4-FFF2-40B4-BE49-F238E27FC236}">
                <a16:creationId xmlns:a16="http://schemas.microsoft.com/office/drawing/2014/main" id="{8AB085F4-81A4-91EE-CD15-9A16AAB40A92}"/>
              </a:ext>
            </a:extLst>
          </p:cNvPr>
          <p:cNvSpPr txBox="1"/>
          <p:nvPr/>
        </p:nvSpPr>
        <p:spPr>
          <a:xfrm>
            <a:off x="6287849" y="1858194"/>
            <a:ext cx="3910748" cy="1969770"/>
          </a:xfrm>
          <a:prstGeom prst="rect">
            <a:avLst/>
          </a:prstGeom>
          <a:noFill/>
        </p:spPr>
        <p:txBody>
          <a:bodyPr wrap="square" rtlCol="0">
            <a:spAutoFit/>
          </a:bodyPr>
          <a:lstStyle/>
          <a:p>
            <a:pPr marL="285750" indent="-285750" algn="l">
              <a:spcBef>
                <a:spcPts val="600"/>
              </a:spcBef>
              <a:buFont typeface="Arial" panose="020B0604020202020204" pitchFamily="34" charset="0"/>
              <a:buChar char="•"/>
            </a:pPr>
            <a:r>
              <a:rPr lang="en-US" sz="1600" b="1" i="0" dirty="0">
                <a:effectLst/>
                <a:latin typeface="Quattrocento Sans" panose="020B0502050000020003" pitchFamily="34" charset="0"/>
              </a:rPr>
              <a:t>Detect Inactive Services: </a:t>
            </a:r>
            <a:r>
              <a:rPr lang="en-US" sz="1600" i="0" dirty="0">
                <a:effectLst/>
                <a:latin typeface="Quattrocento Sans" panose="020B0502050000020003" pitchFamily="34" charset="0"/>
              </a:rPr>
              <a:t>Find services no longer in use.</a:t>
            </a:r>
          </a:p>
          <a:p>
            <a:pPr marL="285750" indent="-285750" algn="l">
              <a:spcBef>
                <a:spcPts val="600"/>
              </a:spcBef>
              <a:buFont typeface="Arial" panose="020B0604020202020204" pitchFamily="34" charset="0"/>
              <a:buChar char="•"/>
            </a:pPr>
            <a:r>
              <a:rPr lang="en-US" sz="1600" b="1" i="0" dirty="0">
                <a:effectLst/>
                <a:latin typeface="Quattrocento Sans" panose="020B0502050000020003" pitchFamily="34" charset="0"/>
              </a:rPr>
              <a:t>Audit Third-Party Tools: </a:t>
            </a:r>
            <a:r>
              <a:rPr lang="en-US" sz="1600" i="0" dirty="0">
                <a:effectLst/>
                <a:latin typeface="Quattrocento Sans" panose="020B0502050000020003" pitchFamily="34" charset="0"/>
              </a:rPr>
              <a:t>Ensure external tools are necessary and properly configured.</a:t>
            </a:r>
          </a:p>
          <a:p>
            <a:pPr marL="285750" indent="-285750" algn="l">
              <a:spcBef>
                <a:spcPts val="600"/>
              </a:spcBef>
              <a:buFont typeface="Arial" panose="020B0604020202020204" pitchFamily="34" charset="0"/>
              <a:buChar char="•"/>
            </a:pPr>
            <a:r>
              <a:rPr lang="en-US" sz="1600" b="1" i="0" dirty="0">
                <a:effectLst/>
                <a:latin typeface="Quattrocento Sans" panose="020B0502050000020003" pitchFamily="34" charset="0"/>
              </a:rPr>
              <a:t>Reduce Costs: </a:t>
            </a:r>
            <a:r>
              <a:rPr lang="en-US" sz="1600" i="0" dirty="0">
                <a:effectLst/>
                <a:latin typeface="Quattrocento Sans" panose="020B0502050000020003" pitchFamily="34" charset="0"/>
              </a:rPr>
              <a:t>Disable services that are not providing value."</a:t>
            </a:r>
            <a:endParaRPr lang="en-US" sz="1600" b="1" i="0" dirty="0">
              <a:effectLst/>
              <a:latin typeface="Quattrocento Sans" panose="020B0502050000020003" pitchFamily="34" charset="0"/>
            </a:endParaRPr>
          </a:p>
        </p:txBody>
      </p:sp>
      <p:sp>
        <p:nvSpPr>
          <p:cNvPr id="13" name="TextBox 12">
            <a:extLst>
              <a:ext uri="{FF2B5EF4-FFF2-40B4-BE49-F238E27FC236}">
                <a16:creationId xmlns:a16="http://schemas.microsoft.com/office/drawing/2014/main" id="{0D6E367C-8B13-18AB-865F-19B485823D8F}"/>
              </a:ext>
            </a:extLst>
          </p:cNvPr>
          <p:cNvSpPr txBox="1"/>
          <p:nvPr/>
        </p:nvSpPr>
        <p:spPr>
          <a:xfrm>
            <a:off x="6287849" y="1488862"/>
            <a:ext cx="3910748" cy="338554"/>
          </a:xfrm>
          <a:prstGeom prst="rect">
            <a:avLst/>
          </a:prstGeom>
          <a:noFill/>
        </p:spPr>
        <p:txBody>
          <a:bodyPr wrap="square" rtlCol="0">
            <a:spAutoFit/>
          </a:bodyPr>
          <a:lstStyle/>
          <a:p>
            <a:r>
              <a:rPr lang="en-US" sz="1600" b="1" dirty="0">
                <a:latin typeface="Quattrocento Sans" panose="020B0502050000020003" pitchFamily="34" charset="0"/>
                <a:cs typeface="Segoe UI"/>
              </a:rPr>
              <a:t>This helps you:</a:t>
            </a:r>
            <a:endParaRPr lang="en-US" sz="1400" dirty="0">
              <a:latin typeface="Quattrocento Sans" panose="020B0502050000020003" pitchFamily="34" charset="0"/>
              <a:cs typeface="Segoe UI"/>
            </a:endParaRPr>
          </a:p>
        </p:txBody>
      </p:sp>
    </p:spTree>
    <p:extLst>
      <p:ext uri="{BB962C8B-B14F-4D97-AF65-F5344CB8AC3E}">
        <p14:creationId xmlns:p14="http://schemas.microsoft.com/office/powerpoint/2010/main" val="329222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1" y="681010"/>
            <a:ext cx="10306161" cy="311255"/>
          </a:xfrm>
        </p:spPr>
        <p:txBody>
          <a:bodyPr>
            <a:noAutofit/>
          </a:bodyPr>
          <a:lstStyle/>
          <a:p>
            <a:r>
              <a:rPr lang="en-US" sz="2900" dirty="0">
                <a:latin typeface="Quattrocento Sans" panose="020B0502050000020003" pitchFamily="34" charset="0"/>
              </a:rPr>
              <a:t>Best Practices for License Usage Management</a:t>
            </a:r>
          </a:p>
        </p:txBody>
      </p:sp>
      <p:graphicFrame>
        <p:nvGraphicFramePr>
          <p:cNvPr id="10" name="Table 9">
            <a:extLst>
              <a:ext uri="{FF2B5EF4-FFF2-40B4-BE49-F238E27FC236}">
                <a16:creationId xmlns:a16="http://schemas.microsoft.com/office/drawing/2014/main" id="{FB95B65C-95EF-CFEB-37FF-6C3950EA7EE8}"/>
              </a:ext>
            </a:extLst>
          </p:cNvPr>
          <p:cNvGraphicFramePr>
            <a:graphicFrameLocks noGrp="1"/>
          </p:cNvGraphicFramePr>
          <p:nvPr/>
        </p:nvGraphicFramePr>
        <p:xfrm>
          <a:off x="777461" y="1187186"/>
          <a:ext cx="10637077" cy="4892040"/>
        </p:xfrm>
        <a:graphic>
          <a:graphicData uri="http://schemas.openxmlformats.org/drawingml/2006/table">
            <a:tbl>
              <a:tblPr firstRow="1" bandRow="1">
                <a:tableStyleId>{073A0DAA-6AF3-43AB-8588-CEC1D06C72B9}</a:tableStyleId>
              </a:tblPr>
              <a:tblGrid>
                <a:gridCol w="589304">
                  <a:extLst>
                    <a:ext uri="{9D8B030D-6E8A-4147-A177-3AD203B41FA5}">
                      <a16:colId xmlns:a16="http://schemas.microsoft.com/office/drawing/2014/main" val="1608846247"/>
                    </a:ext>
                  </a:extLst>
                </a:gridCol>
                <a:gridCol w="10047773">
                  <a:extLst>
                    <a:ext uri="{9D8B030D-6E8A-4147-A177-3AD203B41FA5}">
                      <a16:colId xmlns:a16="http://schemas.microsoft.com/office/drawing/2014/main" val="673293402"/>
                    </a:ext>
                  </a:extLst>
                </a:gridCol>
              </a:tblGrid>
              <a:tr h="1326290">
                <a:tc>
                  <a:txBody>
                    <a:bodyPr/>
                    <a:lstStyle/>
                    <a:p>
                      <a:endParaRPr lang="en-US" sz="1400" dirty="0">
                        <a:effectLst/>
                        <a:latin typeface="Quattrocento Sans" panose="020B0502050000020003" pitchFamily="34" charset="0"/>
                      </a:endParaRP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mj-lt"/>
                        <a:buNone/>
                      </a:pPr>
                      <a:r>
                        <a:rPr lang="en-US" b="1" i="0" dirty="0">
                          <a:solidFill>
                            <a:schemeClr val="tx1"/>
                          </a:solidFill>
                          <a:effectLst/>
                          <a:latin typeface="Quattrocento Sans" panose="020B0502050000020003" pitchFamily="34" charset="0"/>
                        </a:rPr>
                        <a:t>Audit Machine Accounts Regularly: </a:t>
                      </a:r>
                      <a:r>
                        <a:rPr lang="en-US" b="0" i="0" dirty="0">
                          <a:solidFill>
                            <a:schemeClr val="tx1"/>
                          </a:solidFill>
                          <a:effectLst/>
                          <a:latin typeface="Quattrocento Sans" panose="020B0502050000020003" pitchFamily="34" charset="0"/>
                        </a:rPr>
                        <a:t>Identify and deactivate</a:t>
                      </a:r>
                      <a:r>
                        <a:rPr lang="en-US" b="1" i="0" dirty="0">
                          <a:solidFill>
                            <a:schemeClr val="tx1"/>
                          </a:solidFill>
                          <a:effectLst/>
                          <a:latin typeface="Quattrocento Sans" panose="020B0502050000020003" pitchFamily="34" charset="0"/>
                        </a:rPr>
                        <a:t> unused machine accounts.</a:t>
                      </a:r>
                    </a:p>
                    <a:p>
                      <a:pPr marL="742950" lvl="1" indent="-285750" algn="l">
                        <a:buFont typeface="Arial" panose="020B0604020202020204" pitchFamily="34" charset="0"/>
                        <a:buChar char="•"/>
                      </a:pPr>
                      <a:r>
                        <a:rPr lang="en-US" sz="1400" b="0" i="0" dirty="0">
                          <a:solidFill>
                            <a:schemeClr val="tx1"/>
                          </a:solidFill>
                          <a:effectLst/>
                          <a:latin typeface="Quattrocento Sans" panose="020B0502050000020003" pitchFamily="34" charset="0"/>
                        </a:rPr>
                        <a:t>Over time, organizations accumulate </a:t>
                      </a:r>
                      <a:r>
                        <a:rPr lang="en-US" sz="1400" b="1" i="0" dirty="0">
                          <a:solidFill>
                            <a:schemeClr val="tx1"/>
                          </a:solidFill>
                          <a:effectLst/>
                          <a:latin typeface="Quattrocento Sans" panose="020B0502050000020003" pitchFamily="34" charset="0"/>
                        </a:rPr>
                        <a:t>unused or stale machine accounts </a:t>
                      </a:r>
                      <a:r>
                        <a:rPr lang="en-US" sz="1400" b="0" i="0" dirty="0">
                          <a:solidFill>
                            <a:schemeClr val="tx1"/>
                          </a:solidFill>
                          <a:effectLst/>
                          <a:latin typeface="Quattrocento Sans" panose="020B0502050000020003" pitchFamily="34" charset="0"/>
                        </a:rPr>
                        <a:t>that may still have access to repositories and systems.</a:t>
                      </a:r>
                    </a:p>
                    <a:p>
                      <a:pPr marL="742950" lvl="1" indent="-285750" algn="l">
                        <a:buFont typeface="Arial" panose="020B0604020202020204" pitchFamily="34" charset="0"/>
                        <a:buChar char="•"/>
                      </a:pPr>
                      <a:r>
                        <a:rPr lang="en-US" sz="1400" b="0" i="0" dirty="0">
                          <a:solidFill>
                            <a:schemeClr val="tx1"/>
                          </a:solidFill>
                          <a:effectLst/>
                          <a:latin typeface="Quattrocento Sans" panose="020B0502050000020003" pitchFamily="34" charset="0"/>
                        </a:rPr>
                        <a:t>Unused accounts </a:t>
                      </a:r>
                      <a:r>
                        <a:rPr lang="en-US" sz="1400" b="1" i="0" dirty="0">
                          <a:solidFill>
                            <a:schemeClr val="tx1"/>
                          </a:solidFill>
                          <a:effectLst/>
                          <a:latin typeface="Quattrocento Sans" panose="020B0502050000020003" pitchFamily="34" charset="0"/>
                        </a:rPr>
                        <a:t>increase security risks</a:t>
                      </a:r>
                      <a:r>
                        <a:rPr lang="en-US" sz="1400" b="0" i="0" dirty="0">
                          <a:solidFill>
                            <a:schemeClr val="tx1"/>
                          </a:solidFill>
                          <a:effectLst/>
                          <a:latin typeface="Quattrocento Sans" panose="020B0502050000020003" pitchFamily="34" charset="0"/>
                        </a:rPr>
                        <a:t>, as they can be exploited if compromised.</a:t>
                      </a:r>
                    </a:p>
                    <a:p>
                      <a:pPr marL="742950" lvl="1" indent="-285750" algn="l">
                        <a:buFont typeface="Arial" panose="020B0604020202020204" pitchFamily="34" charset="0"/>
                        <a:buChar char="•"/>
                      </a:pPr>
                      <a:r>
                        <a:rPr lang="en-US" sz="1400" b="0" i="0" dirty="0">
                          <a:solidFill>
                            <a:schemeClr val="tx1"/>
                          </a:solidFill>
                          <a:effectLst/>
                          <a:latin typeface="Quattrocento Sans" panose="020B0502050000020003" pitchFamily="34" charset="0"/>
                        </a:rPr>
                        <a:t>Regular audits ensure that only </a:t>
                      </a:r>
                      <a:r>
                        <a:rPr lang="en-US" sz="1400" b="1" i="0" dirty="0">
                          <a:solidFill>
                            <a:schemeClr val="tx1"/>
                          </a:solidFill>
                          <a:effectLst/>
                          <a:latin typeface="Quattrocento Sans" panose="020B0502050000020003" pitchFamily="34" charset="0"/>
                        </a:rPr>
                        <a:t>active and necessary </a:t>
                      </a:r>
                      <a:r>
                        <a:rPr lang="en-US" sz="1400" b="0" i="0" dirty="0">
                          <a:solidFill>
                            <a:schemeClr val="tx1"/>
                          </a:solidFill>
                          <a:effectLst/>
                          <a:latin typeface="Quattrocento Sans" panose="020B0502050000020003" pitchFamily="34" charset="0"/>
                        </a:rPr>
                        <a:t>machine accounts exist, reducing exposure to unauthorized access.</a:t>
                      </a: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9659972"/>
                  </a:ext>
                </a:extLst>
              </a:tr>
              <a:tr h="1129282">
                <a:tc>
                  <a:txBody>
                    <a:bodyPr/>
                    <a:lstStyle/>
                    <a:p>
                      <a:endParaRPr lang="en-US" sz="1400" dirty="0">
                        <a:effectLst/>
                        <a:latin typeface="Quattrocento Sans" panose="020B0502050000020003" pitchFamily="34" charset="0"/>
                      </a:endParaRP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i="0" dirty="0">
                          <a:solidFill>
                            <a:schemeClr val="tx1"/>
                          </a:solidFill>
                          <a:effectLst/>
                          <a:latin typeface="Quattrocento Sans" panose="020B0502050000020003" pitchFamily="34" charset="0"/>
                        </a:rPr>
                        <a:t>Monitor API Usage: </a:t>
                      </a:r>
                      <a:r>
                        <a:rPr lang="en-US" b="0" i="0" dirty="0">
                          <a:solidFill>
                            <a:schemeClr val="tx1"/>
                          </a:solidFill>
                          <a:effectLst/>
                          <a:latin typeface="Quattrocento Sans" panose="020B0502050000020003" pitchFamily="34" charset="0"/>
                        </a:rPr>
                        <a:t>Track third-party tools consuming enterprise licenses.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dirty="0">
                          <a:solidFill>
                            <a:schemeClr val="tx1"/>
                          </a:solidFill>
                          <a:effectLst/>
                          <a:latin typeface="Quattrocento Sans" panose="020B0502050000020003" pitchFamily="34" charset="0"/>
                        </a:rPr>
                        <a:t>Many third-party applications, CI/CD pipelines, and integrations consume GitHub </a:t>
                      </a:r>
                      <a:r>
                        <a:rPr lang="en-US" sz="1400" b="1" i="0" dirty="0">
                          <a:solidFill>
                            <a:schemeClr val="tx1"/>
                          </a:solidFill>
                          <a:effectLst/>
                          <a:latin typeface="Quattrocento Sans" panose="020B0502050000020003" pitchFamily="34" charset="0"/>
                        </a:rPr>
                        <a:t>API resources and enterprise licenses</a:t>
                      </a:r>
                      <a:r>
                        <a:rPr lang="en-US" sz="1400" b="0" i="0" dirty="0">
                          <a:solidFill>
                            <a:schemeClr val="tx1"/>
                          </a:solidFill>
                          <a:effectLst/>
                          <a:latin typeface="Quattrocento Sans" panose="020B0502050000020003" pitchFamily="34" charset="0"/>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dirty="0">
                          <a:solidFill>
                            <a:schemeClr val="tx1"/>
                          </a:solidFill>
                          <a:effectLst/>
                          <a:latin typeface="Quattrocento Sans" panose="020B0502050000020003" pitchFamily="34" charset="0"/>
                        </a:rPr>
                        <a:t>Excessive API calls can lead to </a:t>
                      </a:r>
                      <a:r>
                        <a:rPr lang="en-US" sz="1400" b="1" i="0" dirty="0">
                          <a:solidFill>
                            <a:schemeClr val="tx1"/>
                          </a:solidFill>
                          <a:effectLst/>
                          <a:latin typeface="Quattrocento Sans" panose="020B0502050000020003" pitchFamily="34" charset="0"/>
                        </a:rPr>
                        <a:t>rate limits</a:t>
                      </a:r>
                      <a:r>
                        <a:rPr lang="en-US" sz="1400" b="0" i="0" dirty="0">
                          <a:solidFill>
                            <a:schemeClr val="tx1"/>
                          </a:solidFill>
                          <a:effectLst/>
                          <a:latin typeface="Quattrocento Sans" panose="020B0502050000020003" pitchFamily="34" charset="0"/>
                        </a:rPr>
                        <a:t>, affecting developers' workflows.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dirty="0">
                          <a:solidFill>
                            <a:schemeClr val="tx1"/>
                          </a:solidFill>
                          <a:effectLst/>
                          <a:latin typeface="Quattrocento Sans" panose="020B0502050000020003" pitchFamily="34" charset="0"/>
                        </a:rPr>
                        <a:t>Unauthorized or unknown API usage can expose sensitive data and security vulnerabilities.</a:t>
                      </a: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5016626"/>
                  </a:ext>
                </a:extLst>
              </a:tr>
              <a:tr h="932273">
                <a:tc>
                  <a:txBody>
                    <a:bodyPr/>
                    <a:lstStyle/>
                    <a:p>
                      <a:endParaRPr lang="en-US" sz="1400" dirty="0">
                        <a:effectLst/>
                        <a:latin typeface="Quattrocento Sans" panose="020B0502050000020003" pitchFamily="34" charset="0"/>
                      </a:endParaRP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i="0" dirty="0">
                          <a:solidFill>
                            <a:schemeClr val="tx1"/>
                          </a:solidFill>
                          <a:effectLst/>
                          <a:latin typeface="Quattrocento Sans" panose="020B0502050000020003" pitchFamily="34" charset="0"/>
                        </a:rPr>
                        <a:t>Optimize Runner Usage: </a:t>
                      </a:r>
                      <a:r>
                        <a:rPr lang="en-US" b="0" i="0" dirty="0">
                          <a:solidFill>
                            <a:schemeClr val="tx1"/>
                          </a:solidFill>
                          <a:effectLst/>
                          <a:latin typeface="Quattrocento Sans" panose="020B0502050000020003" pitchFamily="34" charset="0"/>
                        </a:rPr>
                        <a:t>Identify</a:t>
                      </a:r>
                      <a:r>
                        <a:rPr lang="en-US" b="1" i="0" dirty="0">
                          <a:solidFill>
                            <a:schemeClr val="tx1"/>
                          </a:solidFill>
                          <a:effectLst/>
                          <a:latin typeface="Quattrocento Sans" panose="020B0502050000020003" pitchFamily="34" charset="0"/>
                        </a:rPr>
                        <a:t> idle self-hosted runners and reduce GitHub-hosted runner costs.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dirty="0">
                          <a:solidFill>
                            <a:schemeClr val="tx1"/>
                          </a:solidFill>
                          <a:effectLst/>
                          <a:latin typeface="Quattrocento Sans" panose="020B0502050000020003" pitchFamily="34" charset="0"/>
                        </a:rPr>
                        <a:t>Self-hosted and GitHub-hosted </a:t>
                      </a:r>
                      <a:r>
                        <a:rPr lang="en-US" sz="1400" b="1" i="0" dirty="0">
                          <a:solidFill>
                            <a:schemeClr val="tx1"/>
                          </a:solidFill>
                          <a:effectLst/>
                          <a:latin typeface="Quattrocento Sans" panose="020B0502050000020003" pitchFamily="34" charset="0"/>
                        </a:rPr>
                        <a:t>runners</a:t>
                      </a:r>
                      <a:r>
                        <a:rPr lang="en-US" sz="1400" b="0" i="0" dirty="0">
                          <a:solidFill>
                            <a:schemeClr val="tx1"/>
                          </a:solidFill>
                          <a:effectLst/>
                          <a:latin typeface="Quattrocento Sans" panose="020B0502050000020003" pitchFamily="34" charset="0"/>
                        </a:rPr>
                        <a:t> execute CI/CD workflows. Inefficient use leads to unnecessary costs.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dirty="0">
                          <a:solidFill>
                            <a:schemeClr val="tx1"/>
                          </a:solidFill>
                          <a:effectLst/>
                          <a:latin typeface="Quattrocento Sans" panose="020B0502050000020003" pitchFamily="34" charset="0"/>
                        </a:rPr>
                        <a:t>Idle self-hosted runners waste </a:t>
                      </a:r>
                      <a:r>
                        <a:rPr lang="en-US" sz="1400" b="1" i="0" dirty="0">
                          <a:solidFill>
                            <a:schemeClr val="tx1"/>
                          </a:solidFill>
                          <a:effectLst/>
                          <a:latin typeface="Quattrocento Sans" panose="020B0502050000020003" pitchFamily="34" charset="0"/>
                        </a:rPr>
                        <a:t>computing resources </a:t>
                      </a:r>
                      <a:r>
                        <a:rPr lang="en-US" sz="1400" b="0" i="0" dirty="0">
                          <a:solidFill>
                            <a:schemeClr val="tx1"/>
                          </a:solidFill>
                          <a:effectLst/>
                          <a:latin typeface="Quattrocento Sans" panose="020B0502050000020003" pitchFamily="34" charset="0"/>
                        </a:rPr>
                        <a:t>and may expose organizations to security risks if left unmonitored.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dirty="0">
                          <a:solidFill>
                            <a:schemeClr val="tx1"/>
                          </a:solidFill>
                          <a:effectLst/>
                          <a:latin typeface="Quattrocento Sans" panose="020B0502050000020003" pitchFamily="34" charset="0"/>
                        </a:rPr>
                        <a:t>GitHub-hosted runners operate on a </a:t>
                      </a:r>
                      <a:r>
                        <a:rPr lang="en-US" sz="1400" b="1" i="0" dirty="0">
                          <a:solidFill>
                            <a:schemeClr val="tx1"/>
                          </a:solidFill>
                          <a:effectLst/>
                          <a:latin typeface="Quattrocento Sans" panose="020B0502050000020003" pitchFamily="34" charset="0"/>
                        </a:rPr>
                        <a:t>pay-as-you-go</a:t>
                      </a:r>
                      <a:r>
                        <a:rPr lang="en-US" sz="1400" b="0" i="0" dirty="0">
                          <a:solidFill>
                            <a:schemeClr val="tx1"/>
                          </a:solidFill>
                          <a:effectLst/>
                          <a:latin typeface="Quattrocento Sans" panose="020B0502050000020003" pitchFamily="34" charset="0"/>
                        </a:rPr>
                        <a:t> basis, and optimizing usage can significantly reduce costs.</a:t>
                      </a: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972677"/>
                  </a:ext>
                </a:extLst>
              </a:tr>
              <a:tr h="1129282">
                <a:tc>
                  <a:txBody>
                    <a:bodyPr/>
                    <a:lstStyle/>
                    <a:p>
                      <a:endParaRPr lang="en-US" sz="1400" dirty="0">
                        <a:effectLst/>
                        <a:latin typeface="Quattrocento Sans" panose="020B0502050000020003" pitchFamily="34" charset="0"/>
                      </a:endParaRP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i="0" dirty="0">
                          <a:solidFill>
                            <a:schemeClr val="tx1"/>
                          </a:solidFill>
                          <a:effectLst/>
                          <a:latin typeface="Quattrocento Sans" panose="020B0502050000020003" pitchFamily="34" charset="0"/>
                        </a:rPr>
                        <a:t>Restrict Machine Accounts: </a:t>
                      </a:r>
                      <a:r>
                        <a:rPr lang="en-US" b="0" i="0" dirty="0">
                          <a:solidFill>
                            <a:schemeClr val="tx1"/>
                          </a:solidFill>
                          <a:effectLst/>
                          <a:latin typeface="Quattrocento Sans" panose="020B0502050000020003" pitchFamily="34" charset="0"/>
                        </a:rPr>
                        <a:t>Limit their </a:t>
                      </a:r>
                      <a:r>
                        <a:rPr lang="en-US" b="1" i="0" dirty="0">
                          <a:solidFill>
                            <a:schemeClr val="tx1"/>
                          </a:solidFill>
                          <a:effectLst/>
                          <a:latin typeface="Quattrocento Sans" panose="020B0502050000020003" pitchFamily="34" charset="0"/>
                        </a:rPr>
                        <a:t>permissions and enforce security policies.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dirty="0">
                          <a:solidFill>
                            <a:schemeClr val="tx1"/>
                          </a:solidFill>
                          <a:effectLst/>
                          <a:latin typeface="Quattrocento Sans" panose="020B0502050000020003" pitchFamily="34" charset="0"/>
                        </a:rPr>
                        <a:t>Machine accounts should </a:t>
                      </a:r>
                      <a:r>
                        <a:rPr lang="en-US" sz="1400" b="1" i="0" dirty="0">
                          <a:solidFill>
                            <a:schemeClr val="tx1"/>
                          </a:solidFill>
                          <a:effectLst/>
                          <a:latin typeface="Quattrocento Sans" panose="020B0502050000020003" pitchFamily="34" charset="0"/>
                        </a:rPr>
                        <a:t>not have unnecessary access </a:t>
                      </a:r>
                      <a:r>
                        <a:rPr lang="en-US" sz="1400" b="0" i="0" dirty="0">
                          <a:solidFill>
                            <a:schemeClr val="tx1"/>
                          </a:solidFill>
                          <a:effectLst/>
                          <a:latin typeface="Quattrocento Sans" panose="020B0502050000020003" pitchFamily="34" charset="0"/>
                        </a:rPr>
                        <a:t>to repositories, reducing the risk of privilege escalation.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dirty="0">
                          <a:solidFill>
                            <a:schemeClr val="tx1"/>
                          </a:solidFill>
                          <a:effectLst/>
                          <a:latin typeface="Quattrocento Sans" panose="020B0502050000020003" pitchFamily="34" charset="0"/>
                        </a:rPr>
                        <a:t>If compromised, machine accounts </a:t>
                      </a:r>
                      <a:r>
                        <a:rPr lang="en-US" sz="1400" b="1" i="0" dirty="0">
                          <a:solidFill>
                            <a:schemeClr val="tx1"/>
                          </a:solidFill>
                          <a:effectLst/>
                          <a:latin typeface="Quattrocento Sans" panose="020B0502050000020003" pitchFamily="34" charset="0"/>
                        </a:rPr>
                        <a:t>can be exploited to manipulate source code, deploy malicious changes, or expose secrets.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dirty="0">
                          <a:solidFill>
                            <a:schemeClr val="tx1"/>
                          </a:solidFill>
                          <a:effectLst/>
                          <a:latin typeface="Quattrocento Sans" panose="020B0502050000020003" pitchFamily="34" charset="0"/>
                        </a:rPr>
                        <a:t>Enforcing security policies helps ensure compliance and </a:t>
                      </a:r>
                      <a:r>
                        <a:rPr lang="en-US" sz="1400" b="1" i="0" dirty="0">
                          <a:solidFill>
                            <a:schemeClr val="tx1"/>
                          </a:solidFill>
                          <a:effectLst/>
                          <a:latin typeface="Quattrocento Sans" panose="020B0502050000020003" pitchFamily="34" charset="0"/>
                        </a:rPr>
                        <a:t>minimizes potential breaches</a:t>
                      </a:r>
                      <a:r>
                        <a:rPr lang="en-US" sz="1400" b="0" i="0" dirty="0">
                          <a:solidFill>
                            <a:schemeClr val="tx1"/>
                          </a:solidFill>
                          <a:effectLst/>
                          <a:latin typeface="Quattrocento Sans" panose="020B0502050000020003" pitchFamily="34" charset="0"/>
                        </a:rPr>
                        <a:t>.</a:t>
                      </a: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4234498"/>
                  </a:ext>
                </a:extLst>
              </a:tr>
            </a:tbl>
          </a:graphicData>
        </a:graphic>
      </p:graphicFrame>
      <p:pic>
        <p:nvPicPr>
          <p:cNvPr id="4" name="Graphic 3" descr="Badge Tick1 with solid fill">
            <a:extLst>
              <a:ext uri="{FF2B5EF4-FFF2-40B4-BE49-F238E27FC236}">
                <a16:creationId xmlns:a16="http://schemas.microsoft.com/office/drawing/2014/main" id="{4F4C9118-28B6-E433-0C05-3137A6FB02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2093" y="1124199"/>
            <a:ext cx="514350" cy="514350"/>
          </a:xfrm>
          <a:prstGeom prst="rect">
            <a:avLst/>
          </a:prstGeom>
        </p:spPr>
      </p:pic>
      <p:pic>
        <p:nvPicPr>
          <p:cNvPr id="5" name="Graphic 4" descr="Badge Tick1 with solid fill">
            <a:extLst>
              <a:ext uri="{FF2B5EF4-FFF2-40B4-BE49-F238E27FC236}">
                <a16:creationId xmlns:a16="http://schemas.microsoft.com/office/drawing/2014/main" id="{9DDDBB96-930A-D85A-9809-377B71E695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2093" y="2585692"/>
            <a:ext cx="514350" cy="514350"/>
          </a:xfrm>
          <a:prstGeom prst="rect">
            <a:avLst/>
          </a:prstGeom>
        </p:spPr>
      </p:pic>
      <p:pic>
        <p:nvPicPr>
          <p:cNvPr id="7" name="Graphic 6" descr="Badge Tick1 with solid fill">
            <a:extLst>
              <a:ext uri="{FF2B5EF4-FFF2-40B4-BE49-F238E27FC236}">
                <a16:creationId xmlns:a16="http://schemas.microsoft.com/office/drawing/2014/main" id="{2FD1EA22-D65B-B48D-53A9-DB35C08024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2093" y="3818109"/>
            <a:ext cx="514350" cy="514350"/>
          </a:xfrm>
          <a:prstGeom prst="rect">
            <a:avLst/>
          </a:prstGeom>
        </p:spPr>
      </p:pic>
      <p:sp>
        <p:nvSpPr>
          <p:cNvPr id="12" name="Footer Placeholder 11">
            <a:extLst>
              <a:ext uri="{FF2B5EF4-FFF2-40B4-BE49-F238E27FC236}">
                <a16:creationId xmlns:a16="http://schemas.microsoft.com/office/drawing/2014/main" id="{8E0112C9-C70E-B459-F054-5738CE0C82B0}"/>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6" name="Graphic 5" descr="Badge Tick1 with solid fill">
            <a:extLst>
              <a:ext uri="{FF2B5EF4-FFF2-40B4-BE49-F238E27FC236}">
                <a16:creationId xmlns:a16="http://schemas.microsoft.com/office/drawing/2014/main" id="{52604C28-6D0A-FDB5-7FC1-F23AB08C2F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2093" y="4793351"/>
            <a:ext cx="514350" cy="514350"/>
          </a:xfrm>
          <a:prstGeom prst="rect">
            <a:avLst/>
          </a:prstGeom>
        </p:spPr>
      </p:pic>
    </p:spTree>
    <p:extLst>
      <p:ext uri="{BB962C8B-B14F-4D97-AF65-F5344CB8AC3E}">
        <p14:creationId xmlns:p14="http://schemas.microsoft.com/office/powerpoint/2010/main" val="30364448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62756" y="408154"/>
            <a:ext cx="8193024" cy="492443"/>
          </a:xfrm>
        </p:spPr>
        <p:txBody>
          <a:bodyPr>
            <a:normAutofit fontScale="90000"/>
          </a:bodyPr>
          <a:lstStyle/>
          <a:p>
            <a:r>
              <a:rPr lang="en-US" sz="3200" dirty="0">
                <a:latin typeface="Quattrocento Sans" panose="020B0502050000020003" pitchFamily="34" charset="0"/>
              </a:rPr>
              <a:t>Introduction</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579438" y="1749462"/>
            <a:ext cx="10921673"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Quattrocento Sans" panose="020B0502050000020003" pitchFamily="34" charset="0"/>
              </a:rPr>
              <a:t>In this unit, you will explore GitHub’s account ecosystem—differentiating Personal, Organization, and Enterprise accounts—compare the features of GitHub Free, Pro, Team, and Enterprise plans, and see how GitHub Desktop and Mobile fit into your workflow. You’ll also get a concise overview of billing and payment options so you can select and manage the plan that best aligns with your needs.</a:t>
            </a:r>
          </a:p>
          <a:p>
            <a:pPr marL="0" indent="0">
              <a:buNone/>
            </a:pPr>
            <a:endParaRPr lang="en-US" sz="2400" dirty="0">
              <a:latin typeface="Quattrocento Sans" panose="020B0502050000020003" pitchFamily="34" charset="0"/>
            </a:endParaRPr>
          </a:p>
        </p:txBody>
      </p:sp>
      <p:sp>
        <p:nvSpPr>
          <p:cNvPr id="7" name="TextBox 6">
            <a:extLst>
              <a:ext uri="{FF2B5EF4-FFF2-40B4-BE49-F238E27FC236}">
                <a16:creationId xmlns:a16="http://schemas.microsoft.com/office/drawing/2014/main" id="{6AF3F449-AFE6-897F-FE61-E28EC8F3FEFB}"/>
              </a:ext>
            </a:extLst>
          </p:cNvPr>
          <p:cNvSpPr txBox="1"/>
          <p:nvPr/>
        </p:nvSpPr>
        <p:spPr>
          <a:xfrm>
            <a:off x="579438" y="2800305"/>
            <a:ext cx="10921672" cy="3062377"/>
          </a:xfrm>
          <a:prstGeom prst="rect">
            <a:avLst/>
          </a:prstGeom>
          <a:noFill/>
        </p:spPr>
        <p:txBody>
          <a:bodyPr wrap="square" lIns="0" tIns="0" rIns="0" bIns="0" rtlCol="0">
            <a:spAutoFit/>
          </a:bodyPr>
          <a:lstStyle/>
          <a:p>
            <a:pPr algn="l"/>
            <a:r>
              <a:rPr lang="en-US" sz="2400" dirty="0">
                <a:latin typeface="Quattrocento Sans" panose="020B0502050000020003" pitchFamily="34" charset="0"/>
                <a:cs typeface="Segoe UI" panose="020B0502040204020203" pitchFamily="34" charset="0"/>
              </a:rPr>
              <a:t>By the end of this module, you'll be able to:</a:t>
            </a:r>
          </a:p>
          <a:p>
            <a:pPr marL="342900" indent="-342900">
              <a:spcBef>
                <a:spcPts val="600"/>
              </a:spcBef>
              <a:spcAft>
                <a:spcPts val="600"/>
              </a:spcAft>
              <a:buFont typeface="Arial" panose="020B0604020202020204" pitchFamily="34" charset="0"/>
              <a:buChar char="•"/>
            </a:pPr>
            <a:r>
              <a:rPr lang="en-US" sz="2000" dirty="0">
                <a:latin typeface="Quattrocento Sans" panose="020B0502050000020003" pitchFamily="34" charset="0"/>
              </a:rPr>
              <a:t>Define the difference between the different types of GitHub accounts: Personal, Organization, and Enterprise.</a:t>
            </a:r>
          </a:p>
          <a:p>
            <a:pPr marL="342900" indent="-342900">
              <a:spcBef>
                <a:spcPts val="600"/>
              </a:spcBef>
              <a:spcAft>
                <a:spcPts val="600"/>
              </a:spcAft>
              <a:buFont typeface="Arial" panose="020B0604020202020204" pitchFamily="34" charset="0"/>
              <a:buChar char="•"/>
            </a:pPr>
            <a:r>
              <a:rPr lang="en-US" sz="2000" dirty="0">
                <a:latin typeface="Quattrocento Sans" panose="020B0502050000020003" pitchFamily="34" charset="0"/>
              </a:rPr>
              <a:t>Explain each GitHub plan: GitHub Free for personal accounts and organizations, GitHub Pro for personal accounts, GitHub Team, and GitHub Enterprise.</a:t>
            </a:r>
          </a:p>
          <a:p>
            <a:pPr marL="342900" indent="-342900">
              <a:spcBef>
                <a:spcPts val="600"/>
              </a:spcBef>
              <a:spcAft>
                <a:spcPts val="600"/>
              </a:spcAft>
              <a:buFont typeface="Arial" panose="020B0604020202020204" pitchFamily="34" charset="0"/>
              <a:buChar char="•"/>
            </a:pPr>
            <a:r>
              <a:rPr lang="en-US" sz="2000" dirty="0">
                <a:latin typeface="Quattrocento Sans" panose="020B0502050000020003" pitchFamily="34" charset="0"/>
              </a:rPr>
              <a:t>Distinguish the features associated with accessing GitHub on GitHub Mobile and GitHub Desktop.</a:t>
            </a:r>
          </a:p>
          <a:p>
            <a:pPr marL="342900" indent="-342900">
              <a:spcBef>
                <a:spcPts val="600"/>
              </a:spcBef>
              <a:spcAft>
                <a:spcPts val="600"/>
              </a:spcAft>
              <a:buFont typeface="Arial" panose="020B0604020202020204" pitchFamily="34" charset="0"/>
              <a:buChar char="•"/>
            </a:pPr>
            <a:r>
              <a:rPr lang="en-US" sz="2000" dirty="0">
                <a:latin typeface="Quattrocento Sans" panose="020B0502050000020003" pitchFamily="34" charset="0"/>
              </a:rPr>
              <a:t>Describe a brief overview of GitHub billing and payments.</a:t>
            </a:r>
            <a:endParaRPr lang="en-US" sz="2400" dirty="0">
              <a:latin typeface="Quattrocento Sans" panose="020B0502050000020003" pitchFamily="34" charset="0"/>
              <a:cs typeface="Segoe UI" panose="020B0502040204020203" pitchFamily="34" charset="0"/>
            </a:endParaRPr>
          </a:p>
        </p:txBody>
      </p:sp>
      <p:sp>
        <p:nvSpPr>
          <p:cNvPr id="2" name="Footer Placeholder 1">
            <a:extLst>
              <a:ext uri="{FF2B5EF4-FFF2-40B4-BE49-F238E27FC236}">
                <a16:creationId xmlns:a16="http://schemas.microsoft.com/office/drawing/2014/main" id="{FA069929-D3B8-F1EE-42D4-ADCF869BB7A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77213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Metered Usage Reports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7" y="6421083"/>
            <a:ext cx="9056943" cy="197976"/>
          </a:xfrm>
        </p:spPr>
        <p:txBody>
          <a:bodyPr/>
          <a:lstStyle/>
          <a:p>
            <a:pPr defTabSz="914367">
              <a:defRPr/>
            </a:pPr>
            <a:r>
              <a:rPr lang="en-US" dirty="0">
                <a:solidFill>
                  <a:srgbClr val="000000"/>
                </a:solidFill>
              </a:rPr>
              <a:t>© Copyright Microsoft Corporation. All rights reserved.</a:t>
            </a:r>
          </a:p>
        </p:txBody>
      </p:sp>
      <p:sp>
        <p:nvSpPr>
          <p:cNvPr id="4" name="TextBox 3">
            <a:extLst>
              <a:ext uri="{FF2B5EF4-FFF2-40B4-BE49-F238E27FC236}">
                <a16:creationId xmlns:a16="http://schemas.microsoft.com/office/drawing/2014/main" id="{821A337D-81FE-375A-A79E-E94A9BEC7E03}"/>
              </a:ext>
            </a:extLst>
          </p:cNvPr>
          <p:cNvSpPr txBox="1"/>
          <p:nvPr/>
        </p:nvSpPr>
        <p:spPr>
          <a:xfrm>
            <a:off x="579438" y="1100017"/>
            <a:ext cx="10624590" cy="1231106"/>
          </a:xfrm>
          <a:prstGeom prst="rect">
            <a:avLst/>
          </a:prstGeom>
          <a:noFill/>
        </p:spPr>
        <p:txBody>
          <a:bodyPr wrap="square" rtlCol="0">
            <a:spAutoFit/>
          </a:bodyPr>
          <a:lstStyle/>
          <a:p>
            <a:pPr>
              <a:spcAft>
                <a:spcPts val="1200"/>
              </a:spcAft>
            </a:pPr>
            <a:r>
              <a:rPr lang="en-US" sz="1600" dirty="0">
                <a:latin typeface="Quattrocento Sans" panose="020B0502050000020003" pitchFamily="34" charset="0"/>
              </a:rPr>
              <a:t>In this unit, you'll learn how to monitor and manage billing for GitHub’s metered products, including Actions minutes, storage, licenses, and advanced features like Copilot and GHAS.</a:t>
            </a:r>
          </a:p>
          <a:p>
            <a:pPr>
              <a:spcAft>
                <a:spcPts val="1200"/>
              </a:spcAft>
            </a:pPr>
            <a:r>
              <a:rPr lang="en-US" sz="1600" dirty="0">
                <a:latin typeface="Quattrocento Sans" panose="020B0502050000020003" pitchFamily="34" charset="0"/>
              </a:rPr>
              <a:t>GitHub provides detailed billing and consumption reports to track the usage of metered products. These reports help administrators monitor costs, allocate resources efficiently, and ensure compliance with organizational policies.</a:t>
            </a:r>
            <a:endParaRPr lang="en-US" sz="1600" b="1" dirty="0">
              <a:latin typeface="Quattrocento Sans" panose="020B0502050000020003" pitchFamily="34" charset="0"/>
            </a:endParaRPr>
          </a:p>
        </p:txBody>
      </p:sp>
    </p:spTree>
    <p:extLst>
      <p:ext uri="{BB962C8B-B14F-4D97-AF65-F5344CB8AC3E}">
        <p14:creationId xmlns:p14="http://schemas.microsoft.com/office/powerpoint/2010/main" val="1616065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1. GitHub Actions Minutes</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579438" y="1917359"/>
            <a:ext cx="2798762" cy="42040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771286" y="2482522"/>
            <a:ext cx="2461756" cy="3447098"/>
          </a:xfrm>
          <a:prstGeom prst="rect">
            <a:avLst/>
          </a:prstGeom>
          <a:noFill/>
        </p:spPr>
        <p:txBody>
          <a:bodyPr wrap="square" rtlCol="0">
            <a:spAutoFit/>
          </a:bodyPr>
          <a:lstStyle/>
          <a:p>
            <a:pPr marL="285750" indent="-285750" algn="l">
              <a:spcAft>
                <a:spcPts val="600"/>
              </a:spcAft>
              <a:buFont typeface="Arial" panose="020B0604020202020204" pitchFamily="34" charset="0"/>
              <a:buChar char="•"/>
            </a:pPr>
            <a:r>
              <a:rPr lang="en-US" sz="1600" b="0" i="0" dirty="0">
                <a:effectLst/>
                <a:latin typeface="Quattrocento Sans" panose="020B0502050000020003" pitchFamily="34" charset="0"/>
              </a:rPr>
              <a:t>Navigate to </a:t>
            </a:r>
            <a:r>
              <a:rPr lang="en-US" sz="1600" b="1" i="0" dirty="0">
                <a:effectLst/>
                <a:latin typeface="Quattrocento Sans" panose="020B0502050000020003" pitchFamily="34" charset="0"/>
              </a:rPr>
              <a:t>Settings → Billing</a:t>
            </a:r>
            <a:r>
              <a:rPr lang="en-US" sz="1600" b="0" i="0" dirty="0">
                <a:effectLst/>
                <a:latin typeface="Quattrocento Sans" panose="020B0502050000020003" pitchFamily="34" charset="0"/>
              </a:rPr>
              <a:t> in your GitHub organization or account.</a:t>
            </a:r>
          </a:p>
          <a:p>
            <a:pPr marL="285750" indent="-285750" algn="l">
              <a:spcAft>
                <a:spcPts val="600"/>
              </a:spcAft>
              <a:buFont typeface="Arial" panose="020B0604020202020204" pitchFamily="34" charset="0"/>
              <a:buChar char="•"/>
            </a:pPr>
            <a:r>
              <a:rPr lang="en-US" sz="1600" b="0" i="0" dirty="0">
                <a:effectLst/>
                <a:latin typeface="Quattrocento Sans" panose="020B0502050000020003" pitchFamily="34" charset="0"/>
              </a:rPr>
              <a:t>Under the </a:t>
            </a:r>
            <a:r>
              <a:rPr lang="en-US" sz="1600" b="1" i="0" dirty="0">
                <a:effectLst/>
                <a:latin typeface="Quattrocento Sans" panose="020B0502050000020003" pitchFamily="34" charset="0"/>
              </a:rPr>
              <a:t>GitHub Actions</a:t>
            </a:r>
            <a:r>
              <a:rPr lang="en-US" sz="1600" b="0" i="0" dirty="0">
                <a:effectLst/>
                <a:latin typeface="Quattrocento Sans" panose="020B0502050000020003" pitchFamily="34" charset="0"/>
              </a:rPr>
              <a:t> section, you can see the number of minutes used.</a:t>
            </a:r>
          </a:p>
          <a:p>
            <a:pPr marL="285750" indent="-285750" algn="l">
              <a:spcAft>
                <a:spcPts val="600"/>
              </a:spcAft>
              <a:buFont typeface="Arial" panose="020B0604020202020204" pitchFamily="34" charset="0"/>
              <a:buChar char="•"/>
            </a:pPr>
            <a:r>
              <a:rPr lang="en-US" sz="1600" b="0" i="0" dirty="0">
                <a:effectLst/>
                <a:latin typeface="Quattrocento Sans" panose="020B0502050000020003" pitchFamily="34" charset="0"/>
              </a:rPr>
              <a:t>Usage is broken down by repository, runner type (Linux, macOS, Windows), and remaining quota.</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7" y="6421083"/>
            <a:ext cx="3357563" cy="195617"/>
          </a:xfrm>
        </p:spPr>
        <p:txBody>
          <a:bodyPr/>
          <a:lstStyle/>
          <a:p>
            <a:pPr defTabSz="914367">
              <a:defRPr/>
            </a:pPr>
            <a:r>
              <a:rPr lang="en-US" dirty="0">
                <a:solidFill>
                  <a:srgbClr val="000000"/>
                </a:solidFill>
              </a:rPr>
              <a:t>© Copyright Microsoft Corporation. All rights reserved.</a:t>
            </a:r>
          </a:p>
        </p:txBody>
      </p:sp>
      <p:sp>
        <p:nvSpPr>
          <p:cNvPr id="8" name="TextBox 7">
            <a:extLst>
              <a:ext uri="{FF2B5EF4-FFF2-40B4-BE49-F238E27FC236}">
                <a16:creationId xmlns:a16="http://schemas.microsoft.com/office/drawing/2014/main" id="{9747BA7C-7E15-B862-375D-04A6BB874BD7}"/>
              </a:ext>
            </a:extLst>
          </p:cNvPr>
          <p:cNvSpPr txBox="1"/>
          <p:nvPr/>
        </p:nvSpPr>
        <p:spPr>
          <a:xfrm>
            <a:off x="771286" y="2113190"/>
            <a:ext cx="2461756" cy="369332"/>
          </a:xfrm>
          <a:prstGeom prst="rect">
            <a:avLst/>
          </a:prstGeom>
          <a:noFill/>
        </p:spPr>
        <p:txBody>
          <a:bodyPr wrap="square" rtlCol="0">
            <a:spAutoFit/>
          </a:bodyPr>
          <a:lstStyle/>
          <a:p>
            <a:r>
              <a:rPr lang="en-US" b="1" dirty="0">
                <a:latin typeface="Quattrocento Sans" panose="020B0502050000020003" pitchFamily="34" charset="0"/>
                <a:cs typeface="Segoe UI"/>
              </a:rPr>
              <a:t>Tracking Consumption</a:t>
            </a:r>
            <a:endParaRPr lang="en-US" sz="1600" dirty="0">
              <a:latin typeface="Quattrocento Sans" panose="020B0502050000020003" pitchFamily="34" charset="0"/>
              <a:cs typeface="Segoe UI"/>
            </a:endParaRPr>
          </a:p>
        </p:txBody>
      </p:sp>
      <p:sp>
        <p:nvSpPr>
          <p:cNvPr id="9" name="Rectangle 8">
            <a:extLst>
              <a:ext uri="{FF2B5EF4-FFF2-40B4-BE49-F238E27FC236}">
                <a16:creationId xmlns:a16="http://schemas.microsoft.com/office/drawing/2014/main" id="{5F704FAF-9145-12F4-FD9C-6566B31261BC}"/>
              </a:ext>
            </a:extLst>
          </p:cNvPr>
          <p:cNvSpPr>
            <a:spLocks/>
          </p:cNvSpPr>
          <p:nvPr/>
        </p:nvSpPr>
        <p:spPr>
          <a:xfrm>
            <a:off x="3570048" y="1917359"/>
            <a:ext cx="5008563" cy="42040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0" name="TextBox 9">
            <a:extLst>
              <a:ext uri="{FF2B5EF4-FFF2-40B4-BE49-F238E27FC236}">
                <a16:creationId xmlns:a16="http://schemas.microsoft.com/office/drawing/2014/main" id="{D8AD45A3-83DD-0708-9E71-57E7DF2FCF68}"/>
              </a:ext>
            </a:extLst>
          </p:cNvPr>
          <p:cNvSpPr txBox="1"/>
          <p:nvPr/>
        </p:nvSpPr>
        <p:spPr>
          <a:xfrm>
            <a:off x="3805624" y="2482522"/>
            <a:ext cx="4576822" cy="3524042"/>
          </a:xfrm>
          <a:prstGeom prst="rect">
            <a:avLst/>
          </a:prstGeom>
          <a:noFill/>
        </p:spPr>
        <p:txBody>
          <a:bodyPr wrap="square" rtlCol="0">
            <a:spAutoFit/>
          </a:bodyPr>
          <a:lstStyle/>
          <a:p>
            <a:pPr marL="285750" indent="-285750" algn="l">
              <a:spcBef>
                <a:spcPts val="600"/>
              </a:spcBef>
              <a:buFont typeface="Wingdings" pitchFamily="2" charset="2"/>
              <a:buChar char="Ø"/>
            </a:pPr>
            <a:r>
              <a:rPr lang="en-US" sz="1600" i="0" dirty="0">
                <a:effectLst/>
                <a:latin typeface="Quattrocento Sans" panose="020B0502050000020003" pitchFamily="34" charset="0"/>
              </a:rPr>
              <a:t>Free Allocation:</a:t>
            </a:r>
          </a:p>
          <a:p>
            <a:pPr marL="742950" lvl="1" indent="-285750">
              <a:spcBef>
                <a:spcPts val="600"/>
              </a:spcBef>
              <a:buFont typeface="Wingdings" pitchFamily="2" charset="2"/>
              <a:buChar char="§"/>
            </a:pPr>
            <a:r>
              <a:rPr lang="en-US" sz="1600" i="0" dirty="0">
                <a:effectLst/>
                <a:latin typeface="Quattrocento Sans" panose="020B0502050000020003" pitchFamily="34" charset="0"/>
              </a:rPr>
              <a:t>Public repositories get unlimited free minutes.</a:t>
            </a:r>
          </a:p>
          <a:p>
            <a:pPr marL="742950" lvl="1" indent="-285750">
              <a:spcBef>
                <a:spcPts val="600"/>
              </a:spcBef>
              <a:buFont typeface="Wingdings" pitchFamily="2" charset="2"/>
              <a:buChar char="§"/>
            </a:pPr>
            <a:r>
              <a:rPr lang="en-US" sz="1600" i="0" dirty="0">
                <a:effectLst/>
                <a:latin typeface="Quattrocento Sans" panose="020B0502050000020003" pitchFamily="34" charset="0"/>
              </a:rPr>
              <a:t>Private repositories receive free minutes based on the plan:</a:t>
            </a:r>
          </a:p>
          <a:p>
            <a:pPr marL="1200150" lvl="2" indent="-285750">
              <a:buFont typeface="Courier New" panose="02070309020205020404" pitchFamily="49" charset="0"/>
              <a:buChar char="o"/>
            </a:pPr>
            <a:r>
              <a:rPr lang="en-US" sz="1400" b="1" i="0" dirty="0">
                <a:effectLst/>
                <a:latin typeface="Quattrocento Sans" panose="020B0502050000020003" pitchFamily="34" charset="0"/>
              </a:rPr>
              <a:t>GitHub Free:</a:t>
            </a:r>
            <a:r>
              <a:rPr lang="en-US" sz="1400" i="0" dirty="0">
                <a:effectLst/>
                <a:latin typeface="Quattrocento Sans" panose="020B0502050000020003" pitchFamily="34" charset="0"/>
              </a:rPr>
              <a:t> 2,000 minutes/month</a:t>
            </a:r>
          </a:p>
          <a:p>
            <a:pPr marL="1200150" lvl="2" indent="-285750">
              <a:buFont typeface="Courier New" panose="02070309020205020404" pitchFamily="49" charset="0"/>
              <a:buChar char="o"/>
            </a:pPr>
            <a:r>
              <a:rPr lang="en-US" sz="1400" b="1" i="0" dirty="0">
                <a:effectLst/>
                <a:latin typeface="Quattrocento Sans" panose="020B0502050000020003" pitchFamily="34" charset="0"/>
              </a:rPr>
              <a:t>GitHub Pro: </a:t>
            </a:r>
            <a:r>
              <a:rPr lang="en-US" sz="1400" i="0" dirty="0">
                <a:effectLst/>
                <a:latin typeface="Quattrocento Sans" panose="020B0502050000020003" pitchFamily="34" charset="0"/>
              </a:rPr>
              <a:t>3,000 minutes/month</a:t>
            </a:r>
          </a:p>
          <a:p>
            <a:pPr marL="1200150" lvl="2" indent="-285750">
              <a:buFont typeface="Courier New" panose="02070309020205020404" pitchFamily="49" charset="0"/>
              <a:buChar char="o"/>
            </a:pPr>
            <a:r>
              <a:rPr lang="en-US" sz="1400" b="1" i="0" dirty="0">
                <a:effectLst/>
                <a:latin typeface="Quattrocento Sans" panose="020B0502050000020003" pitchFamily="34" charset="0"/>
              </a:rPr>
              <a:t>GitHub Team: </a:t>
            </a:r>
            <a:r>
              <a:rPr lang="en-US" sz="1400" i="0" dirty="0">
                <a:effectLst/>
                <a:latin typeface="Quattrocento Sans" panose="020B0502050000020003" pitchFamily="34" charset="0"/>
              </a:rPr>
              <a:t>3,000 minutes/month</a:t>
            </a:r>
          </a:p>
          <a:p>
            <a:pPr marL="1200150" lvl="2" indent="-285750">
              <a:buFont typeface="Courier New" panose="02070309020205020404" pitchFamily="49" charset="0"/>
              <a:buChar char="o"/>
            </a:pPr>
            <a:r>
              <a:rPr lang="en-US" sz="1400" b="1" i="0" dirty="0">
                <a:effectLst/>
                <a:latin typeface="Quattrocento Sans" panose="020B0502050000020003" pitchFamily="34" charset="0"/>
              </a:rPr>
              <a:t>GitHub Enterprise: </a:t>
            </a:r>
            <a:r>
              <a:rPr lang="en-US" sz="1400" i="0" dirty="0">
                <a:effectLst/>
                <a:latin typeface="Quattrocento Sans" panose="020B0502050000020003" pitchFamily="34" charset="0"/>
              </a:rPr>
              <a:t>50,000 minutes/month</a:t>
            </a:r>
          </a:p>
          <a:p>
            <a:pPr marL="285750" indent="-285750" algn="l">
              <a:spcBef>
                <a:spcPts val="600"/>
              </a:spcBef>
              <a:buFont typeface="Wingdings" pitchFamily="2" charset="2"/>
              <a:buChar char="Ø"/>
            </a:pPr>
            <a:r>
              <a:rPr lang="en-US" sz="1600" i="0" dirty="0">
                <a:effectLst/>
                <a:latin typeface="Quattrocento Sans" panose="020B0502050000020003" pitchFamily="34" charset="0"/>
              </a:rPr>
              <a:t>Pricing per Runner Type (as of 2024):</a:t>
            </a:r>
          </a:p>
          <a:p>
            <a:pPr marL="742950" lvl="1" indent="-285750">
              <a:buFont typeface="Wingdings" pitchFamily="2" charset="2"/>
              <a:buChar char="§"/>
            </a:pPr>
            <a:r>
              <a:rPr lang="en-US" sz="1400" b="1" i="0" dirty="0">
                <a:effectLst/>
                <a:latin typeface="Quattrocento Sans" panose="020B0502050000020003" pitchFamily="34" charset="0"/>
              </a:rPr>
              <a:t>Linux: </a:t>
            </a:r>
            <a:r>
              <a:rPr lang="en-US" sz="1400" i="0" dirty="0">
                <a:effectLst/>
                <a:latin typeface="Quattrocento Sans" panose="020B0502050000020003" pitchFamily="34" charset="0"/>
              </a:rPr>
              <a:t>$0.008 per minute</a:t>
            </a:r>
          </a:p>
          <a:p>
            <a:pPr marL="742950" lvl="1" indent="-285750">
              <a:buFont typeface="Wingdings" pitchFamily="2" charset="2"/>
              <a:buChar char="§"/>
            </a:pPr>
            <a:r>
              <a:rPr lang="en-US" sz="1400" b="1" i="0" dirty="0">
                <a:effectLst/>
                <a:latin typeface="Quattrocento Sans" panose="020B0502050000020003" pitchFamily="34" charset="0"/>
              </a:rPr>
              <a:t>Windows</a:t>
            </a:r>
            <a:r>
              <a:rPr lang="en-US" sz="1400" i="0" dirty="0">
                <a:effectLst/>
                <a:latin typeface="Quattrocento Sans" panose="020B0502050000020003" pitchFamily="34" charset="0"/>
              </a:rPr>
              <a:t>: $0.016 per minute</a:t>
            </a:r>
          </a:p>
          <a:p>
            <a:pPr marL="742950" lvl="1" indent="-285750">
              <a:buFont typeface="Wingdings" pitchFamily="2" charset="2"/>
              <a:buChar char="§"/>
            </a:pPr>
            <a:r>
              <a:rPr lang="en-US" sz="1400" b="1" i="0" dirty="0">
                <a:effectLst/>
                <a:latin typeface="Quattrocento Sans" panose="020B0502050000020003" pitchFamily="34" charset="0"/>
              </a:rPr>
              <a:t>macOS</a:t>
            </a:r>
            <a:r>
              <a:rPr lang="en-US" sz="1400" i="0" dirty="0">
                <a:effectLst/>
                <a:latin typeface="Quattrocento Sans" panose="020B0502050000020003" pitchFamily="34" charset="0"/>
              </a:rPr>
              <a:t>: $0.08 per minute</a:t>
            </a:r>
            <a:endParaRPr lang="en-US" sz="1400" b="1" i="0" dirty="0">
              <a:effectLst/>
              <a:latin typeface="Quattrocento Sans" panose="020B0502050000020003" pitchFamily="34" charset="0"/>
            </a:endParaRPr>
          </a:p>
        </p:txBody>
      </p:sp>
      <p:sp>
        <p:nvSpPr>
          <p:cNvPr id="11" name="TextBox 10">
            <a:extLst>
              <a:ext uri="{FF2B5EF4-FFF2-40B4-BE49-F238E27FC236}">
                <a16:creationId xmlns:a16="http://schemas.microsoft.com/office/drawing/2014/main" id="{69E1F522-FB8B-287D-0187-392F024D9434}"/>
              </a:ext>
            </a:extLst>
          </p:cNvPr>
          <p:cNvSpPr txBox="1"/>
          <p:nvPr/>
        </p:nvSpPr>
        <p:spPr>
          <a:xfrm>
            <a:off x="3788470" y="2112367"/>
            <a:ext cx="3113451" cy="369332"/>
          </a:xfrm>
          <a:prstGeom prst="rect">
            <a:avLst/>
          </a:prstGeom>
          <a:noFill/>
        </p:spPr>
        <p:txBody>
          <a:bodyPr wrap="square" rtlCol="0">
            <a:spAutoFit/>
          </a:bodyPr>
          <a:lstStyle/>
          <a:p>
            <a:r>
              <a:rPr lang="en-US" b="1" dirty="0">
                <a:latin typeface="Quattrocento Sans" panose="020B0502050000020003" pitchFamily="34" charset="0"/>
                <a:cs typeface="Segoe UI"/>
              </a:rPr>
              <a:t>Billing Details</a:t>
            </a:r>
            <a:endParaRPr lang="en-US" sz="1600" dirty="0">
              <a:latin typeface="Quattrocento Sans" panose="020B0502050000020003" pitchFamily="34" charset="0"/>
              <a:cs typeface="Segoe UI"/>
            </a:endParaRPr>
          </a:p>
        </p:txBody>
      </p:sp>
      <p:sp>
        <p:nvSpPr>
          <p:cNvPr id="12" name="Rectangle 11">
            <a:extLst>
              <a:ext uri="{FF2B5EF4-FFF2-40B4-BE49-F238E27FC236}">
                <a16:creationId xmlns:a16="http://schemas.microsoft.com/office/drawing/2014/main" id="{58C3CDF4-288C-1D5B-C0AB-2B78EA0C65E1}"/>
              </a:ext>
            </a:extLst>
          </p:cNvPr>
          <p:cNvSpPr>
            <a:spLocks/>
          </p:cNvSpPr>
          <p:nvPr/>
        </p:nvSpPr>
        <p:spPr>
          <a:xfrm>
            <a:off x="8770459" y="1917360"/>
            <a:ext cx="2842103" cy="4204040"/>
          </a:xfrm>
          <a:prstGeom prst="rect">
            <a:avLst/>
          </a:prstGeom>
          <a:solidFill>
            <a:srgbClr val="D2E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3" name="TextBox 12">
            <a:extLst>
              <a:ext uri="{FF2B5EF4-FFF2-40B4-BE49-F238E27FC236}">
                <a16:creationId xmlns:a16="http://schemas.microsoft.com/office/drawing/2014/main" id="{862631EB-0D4F-9A87-E7E9-9E4528074D91}"/>
              </a:ext>
            </a:extLst>
          </p:cNvPr>
          <p:cNvSpPr txBox="1"/>
          <p:nvPr/>
        </p:nvSpPr>
        <p:spPr>
          <a:xfrm>
            <a:off x="8962308" y="2482522"/>
            <a:ext cx="2458406" cy="3447098"/>
          </a:xfrm>
          <a:prstGeom prst="rect">
            <a:avLst/>
          </a:prstGeom>
          <a:noFill/>
        </p:spPr>
        <p:txBody>
          <a:bodyPr wrap="square" rtlCol="0">
            <a:spAutoFit/>
          </a:bodyPr>
          <a:lstStyle/>
          <a:p>
            <a:pPr marL="285750" indent="-285750" algn="l">
              <a:spcBef>
                <a:spcPts val="600"/>
              </a:spcBef>
              <a:buFont typeface="Arial" panose="020B0604020202020204" pitchFamily="34" charset="0"/>
              <a:buChar char="•"/>
            </a:pPr>
            <a:r>
              <a:rPr lang="en-US" sz="1600" i="0" dirty="0">
                <a:effectLst/>
                <a:latin typeface="Quattrocento Sans" panose="020B0502050000020003" pitchFamily="34" charset="0"/>
              </a:rPr>
              <a:t>Use self-hosted runners for high-volume workflows to reduce costs.</a:t>
            </a:r>
          </a:p>
          <a:p>
            <a:pPr marL="285750" indent="-285750" algn="l">
              <a:spcBef>
                <a:spcPts val="600"/>
              </a:spcBef>
              <a:buFont typeface="Arial" panose="020B0604020202020204" pitchFamily="34" charset="0"/>
              <a:buChar char="•"/>
            </a:pPr>
            <a:r>
              <a:rPr lang="en-US" sz="1600" i="0" dirty="0">
                <a:effectLst/>
                <a:latin typeface="Quattrocento Sans" panose="020B0502050000020003" pitchFamily="34" charset="0"/>
              </a:rPr>
              <a:t>Optimize workflow scripts by caching dependencies and reducing redundant jobs.</a:t>
            </a:r>
          </a:p>
          <a:p>
            <a:pPr marL="285750" indent="-285750" algn="l">
              <a:spcBef>
                <a:spcPts val="600"/>
              </a:spcBef>
              <a:buFont typeface="Arial" panose="020B0604020202020204" pitchFamily="34" charset="0"/>
              <a:buChar char="•"/>
            </a:pPr>
            <a:r>
              <a:rPr lang="en-US" sz="1600" i="0" dirty="0">
                <a:effectLst/>
                <a:latin typeface="Quattrocento Sans" panose="020B0502050000020003" pitchFamily="34" charset="0"/>
              </a:rPr>
              <a:t>Limit workflows to only trigger when necessary (e.g., push to main branch only).</a:t>
            </a:r>
            <a:endParaRPr lang="en-US" sz="1600" b="1" i="0" dirty="0">
              <a:effectLst/>
              <a:latin typeface="Quattrocento Sans" panose="020B0502050000020003" pitchFamily="34" charset="0"/>
            </a:endParaRPr>
          </a:p>
        </p:txBody>
      </p:sp>
      <p:sp>
        <p:nvSpPr>
          <p:cNvPr id="14" name="TextBox 13">
            <a:extLst>
              <a:ext uri="{FF2B5EF4-FFF2-40B4-BE49-F238E27FC236}">
                <a16:creationId xmlns:a16="http://schemas.microsoft.com/office/drawing/2014/main" id="{25EEA556-3919-8053-8662-13EC96F125B2}"/>
              </a:ext>
            </a:extLst>
          </p:cNvPr>
          <p:cNvSpPr txBox="1"/>
          <p:nvPr/>
        </p:nvSpPr>
        <p:spPr>
          <a:xfrm>
            <a:off x="8880652" y="2125309"/>
            <a:ext cx="2458407" cy="338554"/>
          </a:xfrm>
          <a:prstGeom prst="rect">
            <a:avLst/>
          </a:prstGeom>
          <a:noFill/>
        </p:spPr>
        <p:txBody>
          <a:bodyPr wrap="square" rtlCol="0">
            <a:spAutoFit/>
          </a:bodyPr>
          <a:lstStyle/>
          <a:p>
            <a:r>
              <a:rPr lang="en-US" sz="1600" b="1" dirty="0">
                <a:latin typeface="Quattrocento Sans" panose="020B0502050000020003" pitchFamily="34" charset="0"/>
                <a:cs typeface="Segoe UI"/>
              </a:rPr>
              <a:t>Optimization Strategies</a:t>
            </a:r>
            <a:endParaRPr lang="en-US" sz="1400" dirty="0">
              <a:latin typeface="Quattrocento Sans" panose="020B0502050000020003" pitchFamily="34" charset="0"/>
              <a:cs typeface="Segoe UI"/>
            </a:endParaRPr>
          </a:p>
        </p:txBody>
      </p:sp>
      <p:sp>
        <p:nvSpPr>
          <p:cNvPr id="4" name="TextBox 3">
            <a:extLst>
              <a:ext uri="{FF2B5EF4-FFF2-40B4-BE49-F238E27FC236}">
                <a16:creationId xmlns:a16="http://schemas.microsoft.com/office/drawing/2014/main" id="{2254AE75-A281-CF1D-02DE-B1ABF86439EF}"/>
              </a:ext>
            </a:extLst>
          </p:cNvPr>
          <p:cNvSpPr txBox="1"/>
          <p:nvPr/>
        </p:nvSpPr>
        <p:spPr>
          <a:xfrm>
            <a:off x="579437" y="1100017"/>
            <a:ext cx="10759622" cy="584775"/>
          </a:xfrm>
          <a:prstGeom prst="rect">
            <a:avLst/>
          </a:prstGeom>
          <a:noFill/>
        </p:spPr>
        <p:txBody>
          <a:bodyPr wrap="square" rtlCol="0">
            <a:spAutoFit/>
          </a:bodyPr>
          <a:lstStyle/>
          <a:p>
            <a:pPr>
              <a:spcAft>
                <a:spcPts val="1200"/>
              </a:spcAft>
            </a:pPr>
            <a:r>
              <a:rPr lang="en-US" sz="1600" dirty="0">
                <a:latin typeface="Quattrocento Sans" panose="020B0502050000020003" pitchFamily="34" charset="0"/>
              </a:rPr>
              <a:t>GitHub Actions is a CI/CD automation tool where workflows run on virtual machines. The minutes consumed in these workflows are metered based on repository type, runner type, and usage.</a:t>
            </a:r>
          </a:p>
        </p:txBody>
      </p:sp>
    </p:spTree>
    <p:extLst>
      <p:ext uri="{BB962C8B-B14F-4D97-AF65-F5344CB8AC3E}">
        <p14:creationId xmlns:p14="http://schemas.microsoft.com/office/powerpoint/2010/main" val="390825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2. Storage for GitHub Packages</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579438" y="1917359"/>
            <a:ext cx="2798762" cy="42040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771286" y="2482522"/>
            <a:ext cx="2461756" cy="2462213"/>
          </a:xfrm>
          <a:prstGeom prst="rect">
            <a:avLst/>
          </a:prstGeom>
          <a:noFill/>
        </p:spPr>
        <p:txBody>
          <a:bodyPr wrap="square" rtlCol="0">
            <a:spAutoFit/>
          </a:bodyPr>
          <a:lstStyle/>
          <a:p>
            <a:pPr marL="285750" indent="-285750" algn="l">
              <a:spcAft>
                <a:spcPts val="1200"/>
              </a:spcAft>
              <a:buFont typeface="Arial" panose="020B0604020202020204" pitchFamily="34" charset="0"/>
              <a:buChar char="•"/>
            </a:pPr>
            <a:r>
              <a:rPr lang="en-US" sz="1600" b="0" i="0" dirty="0">
                <a:effectLst/>
                <a:latin typeface="Quattrocento Sans" panose="020B0502050000020003" pitchFamily="34" charset="0"/>
              </a:rPr>
              <a:t>Navigate to </a:t>
            </a:r>
            <a:r>
              <a:rPr lang="en-US" sz="1600" b="1" i="0" dirty="0">
                <a:effectLst/>
                <a:latin typeface="Quattrocento Sans" panose="020B0502050000020003" pitchFamily="34" charset="0"/>
              </a:rPr>
              <a:t>Settings → Billing → GitHub Packages</a:t>
            </a:r>
            <a:r>
              <a:rPr lang="en-US" sz="1600" b="0" i="0" dirty="0">
                <a:effectLst/>
                <a:latin typeface="Quattrocento Sans" panose="020B0502050000020003" pitchFamily="34" charset="0"/>
              </a:rPr>
              <a:t> to view storage usage.</a:t>
            </a:r>
          </a:p>
          <a:p>
            <a:pPr marL="285750" indent="-285750" algn="l">
              <a:spcAft>
                <a:spcPts val="1200"/>
              </a:spcAft>
              <a:buFont typeface="Arial" panose="020B0604020202020204" pitchFamily="34" charset="0"/>
              <a:buChar char="•"/>
            </a:pPr>
            <a:r>
              <a:rPr lang="en-US" sz="1600" b="0" i="0" dirty="0">
                <a:effectLst/>
                <a:latin typeface="Quattrocento Sans" panose="020B0502050000020003" pitchFamily="34" charset="0"/>
              </a:rPr>
              <a:t>Breakdown includes </a:t>
            </a:r>
            <a:r>
              <a:rPr lang="en-US" sz="1600" b="1" i="0" dirty="0">
                <a:effectLst/>
                <a:latin typeface="Quattrocento Sans" panose="020B0502050000020003" pitchFamily="34" charset="0"/>
              </a:rPr>
              <a:t>storage (GB) and data transfer (GB)</a:t>
            </a:r>
            <a:r>
              <a:rPr lang="en-US" sz="1600" b="0" i="0" dirty="0">
                <a:effectLst/>
                <a:latin typeface="Quattrocento Sans" panose="020B0502050000020003" pitchFamily="34" charset="0"/>
              </a:rPr>
              <a:t> used per repository.</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7" y="6421083"/>
            <a:ext cx="3357563" cy="195617"/>
          </a:xfrm>
        </p:spPr>
        <p:txBody>
          <a:bodyPr/>
          <a:lstStyle/>
          <a:p>
            <a:pPr defTabSz="914367">
              <a:defRPr/>
            </a:pPr>
            <a:r>
              <a:rPr lang="en-US" dirty="0">
                <a:solidFill>
                  <a:srgbClr val="000000"/>
                </a:solidFill>
              </a:rPr>
              <a:t>© Copyright Microsoft Corporation. All rights reserved.</a:t>
            </a:r>
          </a:p>
        </p:txBody>
      </p:sp>
      <p:sp>
        <p:nvSpPr>
          <p:cNvPr id="8" name="TextBox 7">
            <a:extLst>
              <a:ext uri="{FF2B5EF4-FFF2-40B4-BE49-F238E27FC236}">
                <a16:creationId xmlns:a16="http://schemas.microsoft.com/office/drawing/2014/main" id="{9747BA7C-7E15-B862-375D-04A6BB874BD7}"/>
              </a:ext>
            </a:extLst>
          </p:cNvPr>
          <p:cNvSpPr txBox="1"/>
          <p:nvPr/>
        </p:nvSpPr>
        <p:spPr>
          <a:xfrm>
            <a:off x="771286" y="2113190"/>
            <a:ext cx="2461756" cy="369332"/>
          </a:xfrm>
          <a:prstGeom prst="rect">
            <a:avLst/>
          </a:prstGeom>
          <a:noFill/>
        </p:spPr>
        <p:txBody>
          <a:bodyPr wrap="square" rtlCol="0">
            <a:spAutoFit/>
          </a:bodyPr>
          <a:lstStyle/>
          <a:p>
            <a:r>
              <a:rPr lang="en-US" b="1" dirty="0">
                <a:latin typeface="Quattrocento Sans" panose="020B0502050000020003" pitchFamily="34" charset="0"/>
                <a:cs typeface="Segoe UI"/>
              </a:rPr>
              <a:t>Tracking Consumption</a:t>
            </a:r>
            <a:endParaRPr lang="en-US" sz="1600" dirty="0">
              <a:latin typeface="Quattrocento Sans" panose="020B0502050000020003" pitchFamily="34" charset="0"/>
              <a:cs typeface="Segoe UI"/>
            </a:endParaRPr>
          </a:p>
        </p:txBody>
      </p:sp>
      <p:sp>
        <p:nvSpPr>
          <p:cNvPr id="9" name="Rectangle 8">
            <a:extLst>
              <a:ext uri="{FF2B5EF4-FFF2-40B4-BE49-F238E27FC236}">
                <a16:creationId xmlns:a16="http://schemas.microsoft.com/office/drawing/2014/main" id="{5F704FAF-9145-12F4-FD9C-6566B31261BC}"/>
              </a:ext>
            </a:extLst>
          </p:cNvPr>
          <p:cNvSpPr>
            <a:spLocks/>
          </p:cNvSpPr>
          <p:nvPr/>
        </p:nvSpPr>
        <p:spPr>
          <a:xfrm>
            <a:off x="3570048" y="1917359"/>
            <a:ext cx="5008563" cy="42040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0" name="TextBox 9">
            <a:extLst>
              <a:ext uri="{FF2B5EF4-FFF2-40B4-BE49-F238E27FC236}">
                <a16:creationId xmlns:a16="http://schemas.microsoft.com/office/drawing/2014/main" id="{D8AD45A3-83DD-0708-9E71-57E7DF2FCF68}"/>
              </a:ext>
            </a:extLst>
          </p:cNvPr>
          <p:cNvSpPr txBox="1"/>
          <p:nvPr/>
        </p:nvSpPr>
        <p:spPr>
          <a:xfrm>
            <a:off x="3805624" y="2482522"/>
            <a:ext cx="4576822" cy="3339376"/>
          </a:xfrm>
          <a:prstGeom prst="rect">
            <a:avLst/>
          </a:prstGeom>
          <a:noFill/>
        </p:spPr>
        <p:txBody>
          <a:bodyPr wrap="square" rtlCol="0">
            <a:spAutoFit/>
          </a:bodyPr>
          <a:lstStyle/>
          <a:p>
            <a:pPr marL="285750" indent="-285750" algn="l">
              <a:spcBef>
                <a:spcPts val="600"/>
              </a:spcBef>
              <a:buFont typeface="Wingdings" pitchFamily="2" charset="2"/>
              <a:buChar char="Ø"/>
            </a:pPr>
            <a:r>
              <a:rPr lang="en-US" sz="1600" b="1" i="0" dirty="0">
                <a:effectLst/>
                <a:latin typeface="Quattrocento Sans" panose="020B0502050000020003" pitchFamily="34" charset="0"/>
              </a:rPr>
              <a:t>Free Allocation:</a:t>
            </a:r>
            <a:endParaRPr lang="en-US" sz="1600" b="0" i="0" dirty="0">
              <a:effectLst/>
              <a:latin typeface="Quattrocento Sans" panose="020B0502050000020003" pitchFamily="34" charset="0"/>
            </a:endParaRPr>
          </a:p>
          <a:p>
            <a:pPr marL="742950" lvl="1" indent="-285750" algn="l">
              <a:spcBef>
                <a:spcPts val="600"/>
              </a:spcBef>
              <a:buFont typeface="Arial" panose="020B0604020202020204" pitchFamily="34" charset="0"/>
              <a:buChar char="•"/>
            </a:pPr>
            <a:r>
              <a:rPr lang="en-US" sz="1600" b="1" i="0" dirty="0">
                <a:effectLst/>
                <a:latin typeface="Quattrocento Sans" panose="020B0502050000020003" pitchFamily="34" charset="0"/>
              </a:rPr>
              <a:t>Public repositories:</a:t>
            </a:r>
            <a:r>
              <a:rPr lang="en-US" sz="1600" b="0" i="0" dirty="0">
                <a:effectLst/>
                <a:latin typeface="Quattrocento Sans" panose="020B0502050000020003" pitchFamily="34" charset="0"/>
              </a:rPr>
              <a:t> Free storage and bandwidth.</a:t>
            </a:r>
          </a:p>
          <a:p>
            <a:pPr marL="742950" lvl="1" indent="-285750" algn="l">
              <a:spcBef>
                <a:spcPts val="600"/>
              </a:spcBef>
              <a:buFont typeface="Arial" panose="020B0604020202020204" pitchFamily="34" charset="0"/>
              <a:buChar char="•"/>
            </a:pPr>
            <a:r>
              <a:rPr lang="en-US" sz="1600" b="1" i="0" dirty="0">
                <a:effectLst/>
                <a:latin typeface="Quattrocento Sans" panose="020B0502050000020003" pitchFamily="34" charset="0"/>
              </a:rPr>
              <a:t>Private repositories:</a:t>
            </a:r>
            <a:endParaRPr lang="en-US" sz="1600" b="0" i="0" dirty="0">
              <a:effectLst/>
              <a:latin typeface="Quattrocento Sans" panose="020B0502050000020003" pitchFamily="34" charset="0"/>
            </a:endParaRPr>
          </a:p>
          <a:p>
            <a:pPr marL="1200150" lvl="2" indent="-285750" algn="l">
              <a:spcBef>
                <a:spcPts val="600"/>
              </a:spcBef>
              <a:buFont typeface="Arial" panose="020B0604020202020204" pitchFamily="34" charset="0"/>
              <a:buChar char="•"/>
            </a:pPr>
            <a:r>
              <a:rPr lang="en-US" sz="1600" b="0" i="0" dirty="0">
                <a:effectLst/>
                <a:latin typeface="Quattrocento Sans" panose="020B0502050000020003" pitchFamily="34" charset="0"/>
              </a:rPr>
              <a:t>Free storage up to </a:t>
            </a:r>
            <a:r>
              <a:rPr lang="en-US" sz="1600" b="1" i="0" dirty="0">
                <a:effectLst/>
                <a:latin typeface="Quattrocento Sans" panose="020B0502050000020003" pitchFamily="34" charset="0"/>
              </a:rPr>
              <a:t>2GB</a:t>
            </a:r>
            <a:endParaRPr lang="en-US" sz="1600" b="0" i="0" dirty="0">
              <a:effectLst/>
              <a:latin typeface="Quattrocento Sans" panose="020B0502050000020003" pitchFamily="34" charset="0"/>
            </a:endParaRPr>
          </a:p>
          <a:p>
            <a:pPr marL="1200150" lvl="2" indent="-285750" algn="l">
              <a:spcBef>
                <a:spcPts val="600"/>
              </a:spcBef>
              <a:buFont typeface="Arial" panose="020B0604020202020204" pitchFamily="34" charset="0"/>
              <a:buChar char="•"/>
            </a:pPr>
            <a:r>
              <a:rPr lang="en-US" sz="1600" b="0" i="0" dirty="0">
                <a:effectLst/>
                <a:latin typeface="Quattrocento Sans" panose="020B0502050000020003" pitchFamily="34" charset="0"/>
              </a:rPr>
              <a:t>Free data transfer up to </a:t>
            </a:r>
            <a:r>
              <a:rPr lang="en-US" sz="1600" b="1" i="0" dirty="0">
                <a:effectLst/>
                <a:latin typeface="Quattrocento Sans" panose="020B0502050000020003" pitchFamily="34" charset="0"/>
              </a:rPr>
              <a:t>1GB/month</a:t>
            </a:r>
            <a:endParaRPr lang="en-US" sz="1600" b="0" i="0" dirty="0">
              <a:effectLst/>
              <a:latin typeface="Quattrocento Sans" panose="020B0502050000020003" pitchFamily="34" charset="0"/>
            </a:endParaRPr>
          </a:p>
          <a:p>
            <a:pPr marL="285750" indent="-285750" algn="l">
              <a:spcBef>
                <a:spcPts val="600"/>
              </a:spcBef>
              <a:buFont typeface="Wingdings" pitchFamily="2" charset="2"/>
              <a:buChar char="Ø"/>
            </a:pPr>
            <a:r>
              <a:rPr lang="en-US" sz="1600" b="1" i="0" dirty="0">
                <a:effectLst/>
                <a:latin typeface="Quattrocento Sans" panose="020B0502050000020003" pitchFamily="34" charset="0"/>
              </a:rPr>
              <a:t>Additional Costs:</a:t>
            </a:r>
            <a:endParaRPr lang="en-US" sz="1600" b="0" i="0" dirty="0">
              <a:effectLst/>
              <a:latin typeface="Quattrocento Sans" panose="020B0502050000020003" pitchFamily="34" charset="0"/>
            </a:endParaRPr>
          </a:p>
          <a:p>
            <a:pPr marL="742950" lvl="1" indent="-285750" algn="l">
              <a:spcBef>
                <a:spcPts val="600"/>
              </a:spcBef>
              <a:buFont typeface="Arial" panose="020B0604020202020204" pitchFamily="34" charset="0"/>
              <a:buChar char="•"/>
            </a:pPr>
            <a:r>
              <a:rPr lang="en-US" sz="1600" b="0" i="0" dirty="0">
                <a:effectLst/>
                <a:latin typeface="Quattrocento Sans" panose="020B0502050000020003" pitchFamily="34" charset="0"/>
              </a:rPr>
              <a:t>Storage beyond free limits: </a:t>
            </a:r>
            <a:r>
              <a:rPr lang="en-US" sz="1600" b="1" i="0" dirty="0">
                <a:effectLst/>
                <a:latin typeface="Quattrocento Sans" panose="020B0502050000020003" pitchFamily="34" charset="0"/>
              </a:rPr>
              <a:t>$0.25 per GB/month</a:t>
            </a:r>
            <a:endParaRPr lang="en-US" sz="1600" b="0" i="0" dirty="0">
              <a:effectLst/>
              <a:latin typeface="Quattrocento Sans" panose="020B0502050000020003" pitchFamily="34" charset="0"/>
            </a:endParaRPr>
          </a:p>
          <a:p>
            <a:pPr marL="742950" lvl="1" indent="-285750" algn="l">
              <a:spcBef>
                <a:spcPts val="600"/>
              </a:spcBef>
              <a:buFont typeface="Arial" panose="020B0604020202020204" pitchFamily="34" charset="0"/>
              <a:buChar char="•"/>
            </a:pPr>
            <a:r>
              <a:rPr lang="en-US" sz="1600" b="0" i="0" dirty="0">
                <a:effectLst/>
                <a:latin typeface="Quattrocento Sans" panose="020B0502050000020003" pitchFamily="34" charset="0"/>
              </a:rPr>
              <a:t>Outbound data transfer beyond free limit: </a:t>
            </a:r>
            <a:r>
              <a:rPr lang="en-US" sz="1600" b="1" i="0" dirty="0">
                <a:effectLst/>
                <a:latin typeface="Quattrocento Sans" panose="020B0502050000020003" pitchFamily="34" charset="0"/>
              </a:rPr>
              <a:t>$0.50 per GB</a:t>
            </a:r>
            <a:endParaRPr lang="en-US" sz="1600" b="0" i="0" dirty="0">
              <a:effectLst/>
              <a:latin typeface="Quattrocento Sans" panose="020B0502050000020003" pitchFamily="34" charset="0"/>
            </a:endParaRPr>
          </a:p>
        </p:txBody>
      </p:sp>
      <p:sp>
        <p:nvSpPr>
          <p:cNvPr id="11" name="TextBox 10">
            <a:extLst>
              <a:ext uri="{FF2B5EF4-FFF2-40B4-BE49-F238E27FC236}">
                <a16:creationId xmlns:a16="http://schemas.microsoft.com/office/drawing/2014/main" id="{69E1F522-FB8B-287D-0187-392F024D9434}"/>
              </a:ext>
            </a:extLst>
          </p:cNvPr>
          <p:cNvSpPr txBox="1"/>
          <p:nvPr/>
        </p:nvSpPr>
        <p:spPr>
          <a:xfrm>
            <a:off x="3788470" y="2112367"/>
            <a:ext cx="3113451" cy="369332"/>
          </a:xfrm>
          <a:prstGeom prst="rect">
            <a:avLst/>
          </a:prstGeom>
          <a:noFill/>
        </p:spPr>
        <p:txBody>
          <a:bodyPr wrap="square" rtlCol="0">
            <a:spAutoFit/>
          </a:bodyPr>
          <a:lstStyle/>
          <a:p>
            <a:r>
              <a:rPr lang="en-US" b="1" dirty="0">
                <a:latin typeface="Quattrocento Sans" panose="020B0502050000020003" pitchFamily="34" charset="0"/>
                <a:cs typeface="Segoe UI"/>
              </a:rPr>
              <a:t>Billing Details</a:t>
            </a:r>
            <a:endParaRPr lang="en-US" sz="1600" dirty="0">
              <a:latin typeface="Quattrocento Sans" panose="020B0502050000020003" pitchFamily="34" charset="0"/>
              <a:cs typeface="Segoe UI"/>
            </a:endParaRPr>
          </a:p>
        </p:txBody>
      </p:sp>
      <p:sp>
        <p:nvSpPr>
          <p:cNvPr id="12" name="Rectangle 11">
            <a:extLst>
              <a:ext uri="{FF2B5EF4-FFF2-40B4-BE49-F238E27FC236}">
                <a16:creationId xmlns:a16="http://schemas.microsoft.com/office/drawing/2014/main" id="{58C3CDF4-288C-1D5B-C0AB-2B78EA0C65E1}"/>
              </a:ext>
            </a:extLst>
          </p:cNvPr>
          <p:cNvSpPr>
            <a:spLocks/>
          </p:cNvSpPr>
          <p:nvPr/>
        </p:nvSpPr>
        <p:spPr>
          <a:xfrm>
            <a:off x="8770459" y="1917360"/>
            <a:ext cx="2842103" cy="4204040"/>
          </a:xfrm>
          <a:prstGeom prst="rect">
            <a:avLst/>
          </a:prstGeom>
          <a:solidFill>
            <a:srgbClr val="D2E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3" name="TextBox 12">
            <a:extLst>
              <a:ext uri="{FF2B5EF4-FFF2-40B4-BE49-F238E27FC236}">
                <a16:creationId xmlns:a16="http://schemas.microsoft.com/office/drawing/2014/main" id="{862631EB-0D4F-9A87-E7E9-9E4528074D91}"/>
              </a:ext>
            </a:extLst>
          </p:cNvPr>
          <p:cNvSpPr txBox="1"/>
          <p:nvPr/>
        </p:nvSpPr>
        <p:spPr>
          <a:xfrm>
            <a:off x="8962308" y="2482522"/>
            <a:ext cx="2458406" cy="3354765"/>
          </a:xfrm>
          <a:prstGeom prst="rect">
            <a:avLst/>
          </a:prstGeom>
          <a:noFill/>
        </p:spPr>
        <p:txBody>
          <a:bodyPr wrap="square" rtlCol="0">
            <a:spAutoFit/>
          </a:bodyPr>
          <a:lstStyle/>
          <a:p>
            <a:pPr marL="285750" indent="-285750" algn="l">
              <a:spcBef>
                <a:spcPts val="1200"/>
              </a:spcBef>
              <a:buFont typeface="Arial" panose="020B0604020202020204" pitchFamily="34" charset="0"/>
              <a:buChar char="•"/>
            </a:pPr>
            <a:r>
              <a:rPr lang="en-US" sz="1600" b="0" i="0" dirty="0">
                <a:effectLst/>
                <a:latin typeface="Quattrocento Sans" panose="020B0502050000020003" pitchFamily="34" charset="0"/>
              </a:rPr>
              <a:t>Regularly </a:t>
            </a:r>
            <a:r>
              <a:rPr lang="en-US" sz="1600" b="1" i="0" dirty="0">
                <a:effectLst/>
                <a:latin typeface="Quattrocento Sans" panose="020B0502050000020003" pitchFamily="34" charset="0"/>
              </a:rPr>
              <a:t>delete unused packages</a:t>
            </a:r>
            <a:r>
              <a:rPr lang="en-US" sz="1600" b="0" i="0" dirty="0">
                <a:effectLst/>
                <a:latin typeface="Quattrocento Sans" panose="020B0502050000020003" pitchFamily="34" charset="0"/>
              </a:rPr>
              <a:t> or enable retention policies.</a:t>
            </a:r>
          </a:p>
          <a:p>
            <a:pPr marL="285750" indent="-285750" algn="l">
              <a:spcBef>
                <a:spcPts val="1200"/>
              </a:spcBef>
              <a:buFont typeface="Arial" panose="020B0604020202020204" pitchFamily="34" charset="0"/>
              <a:buChar char="•"/>
            </a:pPr>
            <a:r>
              <a:rPr lang="en-US" sz="1600" b="0" i="0" dirty="0">
                <a:effectLst/>
                <a:latin typeface="Quattrocento Sans" panose="020B0502050000020003" pitchFamily="34" charset="0"/>
              </a:rPr>
              <a:t>Store frequently accessed images in a </a:t>
            </a:r>
            <a:r>
              <a:rPr lang="en-US" sz="1600" b="1" i="0" dirty="0">
                <a:effectLst/>
                <a:latin typeface="Quattrocento Sans" panose="020B0502050000020003" pitchFamily="34" charset="0"/>
              </a:rPr>
              <a:t>centralized registry</a:t>
            </a:r>
            <a:r>
              <a:rPr lang="en-US" sz="1600" b="0" i="0" dirty="0">
                <a:effectLst/>
                <a:latin typeface="Quattrocento Sans" panose="020B0502050000020003" pitchFamily="34" charset="0"/>
              </a:rPr>
              <a:t> to reduce duplication.</a:t>
            </a:r>
          </a:p>
          <a:p>
            <a:pPr marL="285750" indent="-285750" algn="l">
              <a:spcBef>
                <a:spcPts val="1200"/>
              </a:spcBef>
              <a:buFont typeface="Arial" panose="020B0604020202020204" pitchFamily="34" charset="0"/>
              <a:buChar char="•"/>
            </a:pPr>
            <a:r>
              <a:rPr lang="en-US" sz="1600" b="0" i="0" dirty="0">
                <a:effectLst/>
                <a:latin typeface="Quattrocento Sans" panose="020B0502050000020003" pitchFamily="34" charset="0"/>
              </a:rPr>
              <a:t>Use </a:t>
            </a:r>
            <a:r>
              <a:rPr lang="en-US" sz="1600" b="1" i="0" dirty="0">
                <a:effectLst/>
                <a:latin typeface="Quattrocento Sans" panose="020B0502050000020003" pitchFamily="34" charset="0"/>
              </a:rPr>
              <a:t>compressed formats</a:t>
            </a:r>
            <a:r>
              <a:rPr lang="en-US" sz="1600" b="0" i="0" dirty="0">
                <a:effectLst/>
                <a:latin typeface="Quattrocento Sans" panose="020B0502050000020003" pitchFamily="34" charset="0"/>
              </a:rPr>
              <a:t> to reduce storage consumption.</a:t>
            </a:r>
          </a:p>
        </p:txBody>
      </p:sp>
      <p:sp>
        <p:nvSpPr>
          <p:cNvPr id="14" name="TextBox 13">
            <a:extLst>
              <a:ext uri="{FF2B5EF4-FFF2-40B4-BE49-F238E27FC236}">
                <a16:creationId xmlns:a16="http://schemas.microsoft.com/office/drawing/2014/main" id="{25EEA556-3919-8053-8662-13EC96F125B2}"/>
              </a:ext>
            </a:extLst>
          </p:cNvPr>
          <p:cNvSpPr txBox="1"/>
          <p:nvPr/>
        </p:nvSpPr>
        <p:spPr>
          <a:xfrm>
            <a:off x="8880652" y="2125309"/>
            <a:ext cx="2458407" cy="338554"/>
          </a:xfrm>
          <a:prstGeom prst="rect">
            <a:avLst/>
          </a:prstGeom>
          <a:noFill/>
        </p:spPr>
        <p:txBody>
          <a:bodyPr wrap="square" rtlCol="0">
            <a:spAutoFit/>
          </a:bodyPr>
          <a:lstStyle/>
          <a:p>
            <a:r>
              <a:rPr lang="en-US" sz="1600" b="1" dirty="0">
                <a:latin typeface="Quattrocento Sans" panose="020B0502050000020003" pitchFamily="34" charset="0"/>
                <a:cs typeface="Segoe UI"/>
              </a:rPr>
              <a:t>Optimization Strategies</a:t>
            </a:r>
            <a:endParaRPr lang="en-US" sz="1400" dirty="0">
              <a:latin typeface="Quattrocento Sans" panose="020B0502050000020003" pitchFamily="34" charset="0"/>
              <a:cs typeface="Segoe UI"/>
            </a:endParaRPr>
          </a:p>
        </p:txBody>
      </p:sp>
      <p:sp>
        <p:nvSpPr>
          <p:cNvPr id="4" name="TextBox 3">
            <a:extLst>
              <a:ext uri="{FF2B5EF4-FFF2-40B4-BE49-F238E27FC236}">
                <a16:creationId xmlns:a16="http://schemas.microsoft.com/office/drawing/2014/main" id="{2254AE75-A281-CF1D-02DE-B1ABF86439EF}"/>
              </a:ext>
            </a:extLst>
          </p:cNvPr>
          <p:cNvSpPr txBox="1"/>
          <p:nvPr/>
        </p:nvSpPr>
        <p:spPr>
          <a:xfrm>
            <a:off x="579437" y="1100017"/>
            <a:ext cx="10759622" cy="584775"/>
          </a:xfrm>
          <a:prstGeom prst="rect">
            <a:avLst/>
          </a:prstGeom>
          <a:noFill/>
        </p:spPr>
        <p:txBody>
          <a:bodyPr wrap="square" rtlCol="0">
            <a:spAutoFit/>
          </a:bodyPr>
          <a:lstStyle/>
          <a:p>
            <a:pPr>
              <a:spcAft>
                <a:spcPts val="1200"/>
              </a:spcAft>
            </a:pPr>
            <a:r>
              <a:rPr lang="en-US" sz="1600" dirty="0">
                <a:latin typeface="Quattrocento Sans" panose="020B0502050000020003" pitchFamily="34" charset="0"/>
              </a:rPr>
              <a:t>GitHub Packages allows storing artifacts, container images, and dependencies. Storage is metered based on the volume of stored data and data transfer usage.</a:t>
            </a:r>
          </a:p>
        </p:txBody>
      </p:sp>
    </p:spTree>
    <p:extLst>
      <p:ext uri="{BB962C8B-B14F-4D97-AF65-F5344CB8AC3E}">
        <p14:creationId xmlns:p14="http://schemas.microsoft.com/office/powerpoint/2010/main" val="227336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3. GitHub Enterprise (GHE) Licenses</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579438" y="1917359"/>
            <a:ext cx="2798762" cy="42040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771286" y="2482522"/>
            <a:ext cx="2461756" cy="1723549"/>
          </a:xfrm>
          <a:prstGeom prst="rect">
            <a:avLst/>
          </a:prstGeom>
          <a:noFill/>
        </p:spPr>
        <p:txBody>
          <a:bodyPr wrap="square" rtlCol="0">
            <a:spAutoFit/>
          </a:bodyPr>
          <a:lstStyle/>
          <a:p>
            <a:pPr marL="285750" indent="-285750" algn="l">
              <a:spcBef>
                <a:spcPts val="1200"/>
              </a:spcBef>
              <a:buFont typeface="Arial" panose="020B0604020202020204" pitchFamily="34" charset="0"/>
              <a:buChar char="•"/>
            </a:pPr>
            <a:r>
              <a:rPr lang="en-US" sz="1600" b="0" i="0" dirty="0">
                <a:effectLst/>
                <a:latin typeface="Quattrocento Sans" panose="020B0502050000020003" pitchFamily="34" charset="0"/>
              </a:rPr>
              <a:t>Go to </a:t>
            </a:r>
            <a:r>
              <a:rPr lang="en-US" sz="1600" b="1" i="0" dirty="0">
                <a:effectLst/>
                <a:latin typeface="Quattrocento Sans" panose="020B0502050000020003" pitchFamily="34" charset="0"/>
              </a:rPr>
              <a:t>Enterprise Settings → Billing</a:t>
            </a:r>
            <a:r>
              <a:rPr lang="en-US" sz="1600" b="0" i="0" dirty="0">
                <a:effectLst/>
                <a:latin typeface="Quattrocento Sans" panose="020B0502050000020003" pitchFamily="34" charset="0"/>
              </a:rPr>
              <a:t> to view </a:t>
            </a:r>
            <a:r>
              <a:rPr lang="en-US" sz="1600" b="1" i="0" dirty="0">
                <a:effectLst/>
                <a:latin typeface="Quattrocento Sans" panose="020B0502050000020003" pitchFamily="34" charset="0"/>
              </a:rPr>
              <a:t>license usage reports</a:t>
            </a:r>
            <a:r>
              <a:rPr lang="en-US" sz="1600" b="0" i="0" dirty="0">
                <a:effectLst/>
                <a:latin typeface="Quattrocento Sans" panose="020B0502050000020003" pitchFamily="34" charset="0"/>
              </a:rPr>
              <a:t>.</a:t>
            </a:r>
          </a:p>
          <a:p>
            <a:pPr marL="285750" indent="-285750" algn="l">
              <a:spcBef>
                <a:spcPts val="1200"/>
              </a:spcBef>
              <a:buFont typeface="Arial" panose="020B0604020202020204" pitchFamily="34" charset="0"/>
              <a:buChar char="•"/>
            </a:pPr>
            <a:r>
              <a:rPr lang="en-US" sz="1600" b="0" i="0" dirty="0">
                <a:effectLst/>
                <a:latin typeface="Quattrocento Sans" panose="020B0502050000020003" pitchFamily="34" charset="0"/>
              </a:rPr>
              <a:t>Monitor active users vs. allocated licenses.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7" y="6421083"/>
            <a:ext cx="3357563" cy="195617"/>
          </a:xfrm>
        </p:spPr>
        <p:txBody>
          <a:bodyPr/>
          <a:lstStyle/>
          <a:p>
            <a:pPr defTabSz="914367">
              <a:defRPr/>
            </a:pPr>
            <a:r>
              <a:rPr lang="en-US" dirty="0">
                <a:solidFill>
                  <a:srgbClr val="000000"/>
                </a:solidFill>
              </a:rPr>
              <a:t>© Copyright Microsoft Corporation. All rights reserved.</a:t>
            </a:r>
          </a:p>
        </p:txBody>
      </p:sp>
      <p:sp>
        <p:nvSpPr>
          <p:cNvPr id="8" name="TextBox 7">
            <a:extLst>
              <a:ext uri="{FF2B5EF4-FFF2-40B4-BE49-F238E27FC236}">
                <a16:creationId xmlns:a16="http://schemas.microsoft.com/office/drawing/2014/main" id="{9747BA7C-7E15-B862-375D-04A6BB874BD7}"/>
              </a:ext>
            </a:extLst>
          </p:cNvPr>
          <p:cNvSpPr txBox="1"/>
          <p:nvPr/>
        </p:nvSpPr>
        <p:spPr>
          <a:xfrm>
            <a:off x="771286" y="2113190"/>
            <a:ext cx="2461756" cy="369332"/>
          </a:xfrm>
          <a:prstGeom prst="rect">
            <a:avLst/>
          </a:prstGeom>
          <a:noFill/>
        </p:spPr>
        <p:txBody>
          <a:bodyPr wrap="square" rtlCol="0">
            <a:spAutoFit/>
          </a:bodyPr>
          <a:lstStyle/>
          <a:p>
            <a:r>
              <a:rPr lang="en-US" b="1" dirty="0">
                <a:latin typeface="Quattrocento Sans" panose="020B0502050000020003" pitchFamily="34" charset="0"/>
                <a:cs typeface="Segoe UI"/>
              </a:rPr>
              <a:t>Tracking Consumption</a:t>
            </a:r>
            <a:endParaRPr lang="en-US" sz="1600" dirty="0">
              <a:latin typeface="Quattrocento Sans" panose="020B0502050000020003" pitchFamily="34" charset="0"/>
              <a:cs typeface="Segoe UI"/>
            </a:endParaRPr>
          </a:p>
        </p:txBody>
      </p:sp>
      <p:sp>
        <p:nvSpPr>
          <p:cNvPr id="9" name="Rectangle 8">
            <a:extLst>
              <a:ext uri="{FF2B5EF4-FFF2-40B4-BE49-F238E27FC236}">
                <a16:creationId xmlns:a16="http://schemas.microsoft.com/office/drawing/2014/main" id="{5F704FAF-9145-12F4-FD9C-6566B31261BC}"/>
              </a:ext>
            </a:extLst>
          </p:cNvPr>
          <p:cNvSpPr>
            <a:spLocks/>
          </p:cNvSpPr>
          <p:nvPr/>
        </p:nvSpPr>
        <p:spPr>
          <a:xfrm>
            <a:off x="3570048" y="1917359"/>
            <a:ext cx="5008563" cy="42040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0" name="TextBox 9">
            <a:extLst>
              <a:ext uri="{FF2B5EF4-FFF2-40B4-BE49-F238E27FC236}">
                <a16:creationId xmlns:a16="http://schemas.microsoft.com/office/drawing/2014/main" id="{D8AD45A3-83DD-0708-9E71-57E7DF2FCF68}"/>
              </a:ext>
            </a:extLst>
          </p:cNvPr>
          <p:cNvSpPr txBox="1"/>
          <p:nvPr/>
        </p:nvSpPr>
        <p:spPr>
          <a:xfrm>
            <a:off x="3805624" y="2482522"/>
            <a:ext cx="4576822" cy="2923877"/>
          </a:xfrm>
          <a:prstGeom prst="rect">
            <a:avLst/>
          </a:prstGeom>
          <a:noFill/>
        </p:spPr>
        <p:txBody>
          <a:bodyPr wrap="square" rtlCol="0">
            <a:spAutoFit/>
          </a:bodyPr>
          <a:lstStyle/>
          <a:p>
            <a:pPr marL="285750" indent="-285750" algn="l">
              <a:spcBef>
                <a:spcPts val="600"/>
              </a:spcBef>
              <a:spcAft>
                <a:spcPts val="600"/>
              </a:spcAft>
              <a:buFont typeface="Wingdings" pitchFamily="2" charset="2"/>
              <a:buChar char="Ø"/>
            </a:pPr>
            <a:r>
              <a:rPr lang="en-US" sz="1600" b="1" i="0" dirty="0">
                <a:effectLst/>
                <a:latin typeface="Quattrocento Sans" panose="020B0502050000020003" pitchFamily="34" charset="0"/>
              </a:rPr>
              <a:t>Pricing Model:</a:t>
            </a:r>
            <a:endParaRPr lang="en-US" sz="1600" b="0" i="0" dirty="0">
              <a:effectLst/>
              <a:latin typeface="Quattrocento Sans" panose="020B0502050000020003" pitchFamily="34" charset="0"/>
            </a:endParaRPr>
          </a:p>
          <a:p>
            <a:pPr marL="742950" lvl="1" indent="-285750" algn="l">
              <a:spcBef>
                <a:spcPts val="600"/>
              </a:spcBef>
              <a:spcAft>
                <a:spcPts val="600"/>
              </a:spcAft>
              <a:buFont typeface="Arial" panose="020B0604020202020204" pitchFamily="34" charset="0"/>
              <a:buChar char="•"/>
            </a:pPr>
            <a:r>
              <a:rPr lang="en-US" sz="1600" b="0" i="0" dirty="0">
                <a:effectLst/>
                <a:latin typeface="Quattrocento Sans" panose="020B0502050000020003" pitchFamily="34" charset="0"/>
              </a:rPr>
              <a:t>Each user with access to private repositories consumes </a:t>
            </a:r>
            <a:r>
              <a:rPr lang="en-US" sz="1600" b="1" i="0" dirty="0">
                <a:effectLst/>
                <a:latin typeface="Quattrocento Sans" panose="020B0502050000020003" pitchFamily="34" charset="0"/>
              </a:rPr>
              <a:t>one license</a:t>
            </a:r>
            <a:r>
              <a:rPr lang="en-US" sz="1600" b="0" i="0" dirty="0">
                <a:effectLst/>
                <a:latin typeface="Quattrocento Sans" panose="020B0502050000020003" pitchFamily="34" charset="0"/>
              </a:rPr>
              <a:t>.</a:t>
            </a:r>
          </a:p>
          <a:p>
            <a:pPr marL="742950" lvl="1" indent="-285750" algn="l">
              <a:spcBef>
                <a:spcPts val="600"/>
              </a:spcBef>
              <a:spcAft>
                <a:spcPts val="600"/>
              </a:spcAft>
              <a:buFont typeface="Arial" panose="020B0604020202020204" pitchFamily="34" charset="0"/>
              <a:buChar char="•"/>
            </a:pPr>
            <a:r>
              <a:rPr lang="en-US" sz="1600" b="0" i="0" dirty="0">
                <a:effectLst/>
                <a:latin typeface="Quattrocento Sans" panose="020B0502050000020003" pitchFamily="34" charset="0"/>
              </a:rPr>
              <a:t>Organizations pay per user annually or monthly.</a:t>
            </a:r>
          </a:p>
          <a:p>
            <a:pPr marL="285750" indent="-285750" algn="l">
              <a:spcBef>
                <a:spcPts val="600"/>
              </a:spcBef>
              <a:spcAft>
                <a:spcPts val="600"/>
              </a:spcAft>
              <a:buFont typeface="Wingdings" pitchFamily="2" charset="2"/>
              <a:buChar char="Ø"/>
            </a:pPr>
            <a:r>
              <a:rPr lang="en-US" sz="1600" b="1" i="0" dirty="0">
                <a:effectLst/>
                <a:latin typeface="Quattrocento Sans" panose="020B0502050000020003" pitchFamily="34" charset="0"/>
              </a:rPr>
              <a:t>Inactive Users:</a:t>
            </a:r>
            <a:endParaRPr lang="en-US" sz="1600" b="0" i="0" dirty="0">
              <a:effectLst/>
              <a:latin typeface="Quattrocento Sans" panose="020B0502050000020003" pitchFamily="34" charset="0"/>
            </a:endParaRPr>
          </a:p>
          <a:p>
            <a:pPr marL="742950" lvl="1" indent="-285750" algn="l">
              <a:spcBef>
                <a:spcPts val="600"/>
              </a:spcBef>
              <a:spcAft>
                <a:spcPts val="600"/>
              </a:spcAft>
              <a:buFont typeface="Arial" panose="020B0604020202020204" pitchFamily="34" charset="0"/>
              <a:buChar char="•"/>
            </a:pPr>
            <a:r>
              <a:rPr lang="en-US" sz="1600" b="0" i="0" dirty="0">
                <a:effectLst/>
                <a:latin typeface="Quattrocento Sans" panose="020B0502050000020003" pitchFamily="34" charset="0"/>
              </a:rPr>
              <a:t>If an admin </a:t>
            </a:r>
            <a:r>
              <a:rPr lang="en-US" sz="1600" b="1" i="0" dirty="0">
                <a:effectLst/>
                <a:latin typeface="Quattrocento Sans" panose="020B0502050000020003" pitchFamily="34" charset="0"/>
              </a:rPr>
              <a:t>removes</a:t>
            </a:r>
            <a:r>
              <a:rPr lang="en-US" sz="1600" b="0" i="0" dirty="0">
                <a:effectLst/>
                <a:latin typeface="Quattrocento Sans" panose="020B0502050000020003" pitchFamily="34" charset="0"/>
              </a:rPr>
              <a:t> a user, the license remains </a:t>
            </a:r>
            <a:r>
              <a:rPr lang="en-US" sz="1600" b="1" i="0" dirty="0">
                <a:effectLst/>
                <a:latin typeface="Quattrocento Sans" panose="020B0502050000020003" pitchFamily="34" charset="0"/>
              </a:rPr>
              <a:t>assigned</a:t>
            </a:r>
            <a:r>
              <a:rPr lang="en-US" sz="1600" b="0" i="0" dirty="0">
                <a:effectLst/>
                <a:latin typeface="Quattrocento Sans" panose="020B0502050000020003" pitchFamily="34" charset="0"/>
              </a:rPr>
              <a:t> for the billing period but can be reallocated.</a:t>
            </a:r>
          </a:p>
        </p:txBody>
      </p:sp>
      <p:sp>
        <p:nvSpPr>
          <p:cNvPr id="11" name="TextBox 10">
            <a:extLst>
              <a:ext uri="{FF2B5EF4-FFF2-40B4-BE49-F238E27FC236}">
                <a16:creationId xmlns:a16="http://schemas.microsoft.com/office/drawing/2014/main" id="{69E1F522-FB8B-287D-0187-392F024D9434}"/>
              </a:ext>
            </a:extLst>
          </p:cNvPr>
          <p:cNvSpPr txBox="1"/>
          <p:nvPr/>
        </p:nvSpPr>
        <p:spPr>
          <a:xfrm>
            <a:off x="3788470" y="2112367"/>
            <a:ext cx="3113451" cy="369332"/>
          </a:xfrm>
          <a:prstGeom prst="rect">
            <a:avLst/>
          </a:prstGeom>
          <a:noFill/>
        </p:spPr>
        <p:txBody>
          <a:bodyPr wrap="square" rtlCol="0">
            <a:spAutoFit/>
          </a:bodyPr>
          <a:lstStyle/>
          <a:p>
            <a:r>
              <a:rPr lang="en-US" b="1" dirty="0">
                <a:latin typeface="Quattrocento Sans" panose="020B0502050000020003" pitchFamily="34" charset="0"/>
                <a:cs typeface="Segoe UI"/>
              </a:rPr>
              <a:t>Billing Details</a:t>
            </a:r>
            <a:endParaRPr lang="en-US" sz="1600" dirty="0">
              <a:latin typeface="Quattrocento Sans" panose="020B0502050000020003" pitchFamily="34" charset="0"/>
              <a:cs typeface="Segoe UI"/>
            </a:endParaRPr>
          </a:p>
        </p:txBody>
      </p:sp>
      <p:sp>
        <p:nvSpPr>
          <p:cNvPr id="12" name="Rectangle 11">
            <a:extLst>
              <a:ext uri="{FF2B5EF4-FFF2-40B4-BE49-F238E27FC236}">
                <a16:creationId xmlns:a16="http://schemas.microsoft.com/office/drawing/2014/main" id="{58C3CDF4-288C-1D5B-C0AB-2B78EA0C65E1}"/>
              </a:ext>
            </a:extLst>
          </p:cNvPr>
          <p:cNvSpPr>
            <a:spLocks/>
          </p:cNvSpPr>
          <p:nvPr/>
        </p:nvSpPr>
        <p:spPr>
          <a:xfrm>
            <a:off x="8770459" y="1917360"/>
            <a:ext cx="2842103" cy="4204040"/>
          </a:xfrm>
          <a:prstGeom prst="rect">
            <a:avLst/>
          </a:prstGeom>
          <a:solidFill>
            <a:srgbClr val="D2E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3" name="TextBox 12">
            <a:extLst>
              <a:ext uri="{FF2B5EF4-FFF2-40B4-BE49-F238E27FC236}">
                <a16:creationId xmlns:a16="http://schemas.microsoft.com/office/drawing/2014/main" id="{862631EB-0D4F-9A87-E7E9-9E4528074D91}"/>
              </a:ext>
            </a:extLst>
          </p:cNvPr>
          <p:cNvSpPr txBox="1"/>
          <p:nvPr/>
        </p:nvSpPr>
        <p:spPr>
          <a:xfrm>
            <a:off x="8962308" y="2482522"/>
            <a:ext cx="2458406" cy="2215991"/>
          </a:xfrm>
          <a:prstGeom prst="rect">
            <a:avLst/>
          </a:prstGeom>
          <a:noFill/>
        </p:spPr>
        <p:txBody>
          <a:bodyPr wrap="square" rtlCol="0">
            <a:spAutoFit/>
          </a:bodyPr>
          <a:lstStyle/>
          <a:p>
            <a:pPr marL="285750" indent="-285750" algn="l">
              <a:spcAft>
                <a:spcPts val="1200"/>
              </a:spcAft>
              <a:buFont typeface="Arial" panose="020B0604020202020204" pitchFamily="34" charset="0"/>
              <a:buChar char="•"/>
            </a:pPr>
            <a:r>
              <a:rPr lang="en-US" sz="1600" b="0" i="0" dirty="0">
                <a:effectLst/>
                <a:latin typeface="Quattrocento Sans" panose="020B0502050000020003" pitchFamily="34" charset="0"/>
              </a:rPr>
              <a:t>Audit </a:t>
            </a:r>
            <a:r>
              <a:rPr lang="en-US" sz="1600" b="1" i="0" dirty="0">
                <a:effectLst/>
                <a:latin typeface="Quattrocento Sans" panose="020B0502050000020003" pitchFamily="34" charset="0"/>
              </a:rPr>
              <a:t>inactive users</a:t>
            </a:r>
            <a:r>
              <a:rPr lang="en-US" sz="1600" b="0" i="0" dirty="0">
                <a:effectLst/>
                <a:latin typeface="Quattrocento Sans" panose="020B0502050000020003" pitchFamily="34" charset="0"/>
              </a:rPr>
              <a:t> and revoke access to free up licenses.</a:t>
            </a:r>
          </a:p>
          <a:p>
            <a:pPr marL="285750" indent="-285750" algn="l">
              <a:spcAft>
                <a:spcPts val="1200"/>
              </a:spcAft>
              <a:buFont typeface="Arial" panose="020B0604020202020204" pitchFamily="34" charset="0"/>
              <a:buChar char="•"/>
            </a:pPr>
            <a:r>
              <a:rPr lang="en-US" sz="1600" b="0" i="0" dirty="0">
                <a:effectLst/>
                <a:latin typeface="Quattrocento Sans" panose="020B0502050000020003" pitchFamily="34" charset="0"/>
              </a:rPr>
              <a:t>Use </a:t>
            </a:r>
            <a:r>
              <a:rPr lang="en-US" sz="1600" b="1" i="0" dirty="0">
                <a:effectLst/>
                <a:latin typeface="Quattrocento Sans" panose="020B0502050000020003" pitchFamily="34" charset="0"/>
              </a:rPr>
              <a:t>SSO and SCIM provisioning</a:t>
            </a:r>
            <a:r>
              <a:rPr lang="en-US" sz="1600" b="0" i="0" dirty="0">
                <a:effectLst/>
                <a:latin typeface="Quattrocento Sans" panose="020B0502050000020003" pitchFamily="34" charset="0"/>
              </a:rPr>
              <a:t> to automate user management.</a:t>
            </a:r>
          </a:p>
        </p:txBody>
      </p:sp>
      <p:sp>
        <p:nvSpPr>
          <p:cNvPr id="14" name="TextBox 13">
            <a:extLst>
              <a:ext uri="{FF2B5EF4-FFF2-40B4-BE49-F238E27FC236}">
                <a16:creationId xmlns:a16="http://schemas.microsoft.com/office/drawing/2014/main" id="{25EEA556-3919-8053-8662-13EC96F125B2}"/>
              </a:ext>
            </a:extLst>
          </p:cNvPr>
          <p:cNvSpPr txBox="1"/>
          <p:nvPr/>
        </p:nvSpPr>
        <p:spPr>
          <a:xfrm>
            <a:off x="8880652" y="2125309"/>
            <a:ext cx="2458407" cy="338554"/>
          </a:xfrm>
          <a:prstGeom prst="rect">
            <a:avLst/>
          </a:prstGeom>
          <a:noFill/>
        </p:spPr>
        <p:txBody>
          <a:bodyPr wrap="square" rtlCol="0">
            <a:spAutoFit/>
          </a:bodyPr>
          <a:lstStyle/>
          <a:p>
            <a:r>
              <a:rPr lang="en-US" sz="1600" b="1" dirty="0">
                <a:latin typeface="Quattrocento Sans" panose="020B0502050000020003" pitchFamily="34" charset="0"/>
                <a:cs typeface="Segoe UI"/>
              </a:rPr>
              <a:t>Optimization Strategies</a:t>
            </a:r>
            <a:endParaRPr lang="en-US" sz="1400" dirty="0">
              <a:latin typeface="Quattrocento Sans" panose="020B0502050000020003" pitchFamily="34" charset="0"/>
              <a:cs typeface="Segoe UI"/>
            </a:endParaRPr>
          </a:p>
        </p:txBody>
      </p:sp>
      <p:sp>
        <p:nvSpPr>
          <p:cNvPr id="4" name="TextBox 3">
            <a:extLst>
              <a:ext uri="{FF2B5EF4-FFF2-40B4-BE49-F238E27FC236}">
                <a16:creationId xmlns:a16="http://schemas.microsoft.com/office/drawing/2014/main" id="{2254AE75-A281-CF1D-02DE-B1ABF86439EF}"/>
              </a:ext>
            </a:extLst>
          </p:cNvPr>
          <p:cNvSpPr txBox="1"/>
          <p:nvPr/>
        </p:nvSpPr>
        <p:spPr>
          <a:xfrm>
            <a:off x="579437" y="1100017"/>
            <a:ext cx="10759622" cy="584775"/>
          </a:xfrm>
          <a:prstGeom prst="rect">
            <a:avLst/>
          </a:prstGeom>
          <a:noFill/>
        </p:spPr>
        <p:txBody>
          <a:bodyPr wrap="square" rtlCol="0">
            <a:spAutoFit/>
          </a:bodyPr>
          <a:lstStyle/>
          <a:p>
            <a:pPr>
              <a:spcAft>
                <a:spcPts val="1200"/>
              </a:spcAft>
            </a:pPr>
            <a:r>
              <a:rPr lang="en-US" sz="1600" dirty="0">
                <a:latin typeface="Quattrocento Sans" panose="020B0502050000020003" pitchFamily="34" charset="0"/>
              </a:rPr>
              <a:t>GitHub Enterprise provides advanced features for organizations, and the number of active users determines license consumption.</a:t>
            </a:r>
          </a:p>
        </p:txBody>
      </p:sp>
    </p:spTree>
    <p:extLst>
      <p:ext uri="{BB962C8B-B14F-4D97-AF65-F5344CB8AC3E}">
        <p14:creationId xmlns:p14="http://schemas.microsoft.com/office/powerpoint/2010/main" val="296580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4. GitHub Advanced Security (GHAS) Licenses</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579437" y="1701459"/>
            <a:ext cx="2798762" cy="32007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771285" y="2266622"/>
            <a:ext cx="2461756" cy="2215991"/>
          </a:xfrm>
          <a:prstGeom prst="rect">
            <a:avLst/>
          </a:prstGeom>
          <a:noFill/>
        </p:spPr>
        <p:txBody>
          <a:bodyPr wrap="square" rtlCol="0">
            <a:spAutoFit/>
          </a:bodyPr>
          <a:lstStyle/>
          <a:p>
            <a:pPr marL="285750" indent="-285750" algn="l">
              <a:spcAft>
                <a:spcPts val="1200"/>
              </a:spcAft>
              <a:buFont typeface="Arial" panose="020B0604020202020204" pitchFamily="34" charset="0"/>
              <a:buChar char="•"/>
            </a:pPr>
            <a:r>
              <a:rPr lang="en-US" sz="1600" b="0" i="0" dirty="0">
                <a:effectLst/>
                <a:latin typeface="Quattrocento Sans" panose="020B0502050000020003" pitchFamily="34" charset="0"/>
              </a:rPr>
              <a:t>View reports in </a:t>
            </a:r>
            <a:r>
              <a:rPr lang="en-US" sz="1600" b="1" i="0" dirty="0">
                <a:effectLst/>
                <a:latin typeface="Quattrocento Sans" panose="020B0502050000020003" pitchFamily="34" charset="0"/>
              </a:rPr>
              <a:t>Settings → Billing → GHAS Usage</a:t>
            </a:r>
            <a:r>
              <a:rPr lang="en-US" sz="1600" b="0" i="0" dirty="0">
                <a:effectLst/>
                <a:latin typeface="Quattrocento Sans" panose="020B0502050000020003" pitchFamily="34" charset="0"/>
              </a:rPr>
              <a:t> to see active committers.</a:t>
            </a:r>
          </a:p>
          <a:p>
            <a:pPr marL="285750" indent="-285750" algn="l">
              <a:spcAft>
                <a:spcPts val="1200"/>
              </a:spcAft>
              <a:buFont typeface="Arial" panose="020B0604020202020204" pitchFamily="34" charset="0"/>
              <a:buChar char="•"/>
            </a:pPr>
            <a:r>
              <a:rPr lang="en-US" sz="1600" b="0" i="0" dirty="0">
                <a:effectLst/>
                <a:latin typeface="Quattrocento Sans" panose="020B0502050000020003" pitchFamily="34" charset="0"/>
              </a:rPr>
              <a:t>The report shows </a:t>
            </a:r>
            <a:r>
              <a:rPr lang="en-US" sz="1600" b="1" i="0" dirty="0">
                <a:effectLst/>
                <a:latin typeface="Quattrocento Sans" panose="020B0502050000020003" pitchFamily="34" charset="0"/>
              </a:rPr>
              <a:t>unique committers per billing period</a:t>
            </a:r>
            <a:r>
              <a:rPr lang="en-US" sz="1600" b="0" i="0" dirty="0">
                <a:effectLst/>
                <a:latin typeface="Quattrocento Sans" panose="020B0502050000020003" pitchFamily="34" charset="0"/>
              </a:rPr>
              <a:t>.</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7" y="6421083"/>
            <a:ext cx="3357563" cy="195617"/>
          </a:xfrm>
        </p:spPr>
        <p:txBody>
          <a:bodyPr/>
          <a:lstStyle/>
          <a:p>
            <a:pPr defTabSz="914367">
              <a:defRPr/>
            </a:pPr>
            <a:r>
              <a:rPr lang="en-US" dirty="0">
                <a:solidFill>
                  <a:srgbClr val="000000"/>
                </a:solidFill>
              </a:rPr>
              <a:t>© Copyright Microsoft Corporation. All rights reserved.</a:t>
            </a:r>
          </a:p>
        </p:txBody>
      </p:sp>
      <p:sp>
        <p:nvSpPr>
          <p:cNvPr id="8" name="TextBox 7">
            <a:extLst>
              <a:ext uri="{FF2B5EF4-FFF2-40B4-BE49-F238E27FC236}">
                <a16:creationId xmlns:a16="http://schemas.microsoft.com/office/drawing/2014/main" id="{9747BA7C-7E15-B862-375D-04A6BB874BD7}"/>
              </a:ext>
            </a:extLst>
          </p:cNvPr>
          <p:cNvSpPr txBox="1"/>
          <p:nvPr/>
        </p:nvSpPr>
        <p:spPr>
          <a:xfrm>
            <a:off x="771285" y="1897290"/>
            <a:ext cx="2461756" cy="369332"/>
          </a:xfrm>
          <a:prstGeom prst="rect">
            <a:avLst/>
          </a:prstGeom>
          <a:noFill/>
        </p:spPr>
        <p:txBody>
          <a:bodyPr wrap="square" rtlCol="0">
            <a:spAutoFit/>
          </a:bodyPr>
          <a:lstStyle/>
          <a:p>
            <a:r>
              <a:rPr lang="en-US" b="1" dirty="0">
                <a:latin typeface="Quattrocento Sans" panose="020B0502050000020003" pitchFamily="34" charset="0"/>
                <a:cs typeface="Segoe UI"/>
              </a:rPr>
              <a:t>Tracking Consumption</a:t>
            </a:r>
            <a:endParaRPr lang="en-US" sz="1600" dirty="0">
              <a:latin typeface="Quattrocento Sans" panose="020B0502050000020003" pitchFamily="34" charset="0"/>
              <a:cs typeface="Segoe UI"/>
            </a:endParaRPr>
          </a:p>
        </p:txBody>
      </p:sp>
      <p:sp>
        <p:nvSpPr>
          <p:cNvPr id="9" name="Rectangle 8">
            <a:extLst>
              <a:ext uri="{FF2B5EF4-FFF2-40B4-BE49-F238E27FC236}">
                <a16:creationId xmlns:a16="http://schemas.microsoft.com/office/drawing/2014/main" id="{5F704FAF-9145-12F4-FD9C-6566B31261BC}"/>
              </a:ext>
            </a:extLst>
          </p:cNvPr>
          <p:cNvSpPr>
            <a:spLocks/>
          </p:cNvSpPr>
          <p:nvPr/>
        </p:nvSpPr>
        <p:spPr>
          <a:xfrm>
            <a:off x="3570047" y="1701459"/>
            <a:ext cx="5008563" cy="32007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0" name="TextBox 9">
            <a:extLst>
              <a:ext uri="{FF2B5EF4-FFF2-40B4-BE49-F238E27FC236}">
                <a16:creationId xmlns:a16="http://schemas.microsoft.com/office/drawing/2014/main" id="{D8AD45A3-83DD-0708-9E71-57E7DF2FCF68}"/>
              </a:ext>
            </a:extLst>
          </p:cNvPr>
          <p:cNvSpPr txBox="1"/>
          <p:nvPr/>
        </p:nvSpPr>
        <p:spPr>
          <a:xfrm>
            <a:off x="3805623" y="2266622"/>
            <a:ext cx="4576822" cy="2277547"/>
          </a:xfrm>
          <a:prstGeom prst="rect">
            <a:avLst/>
          </a:prstGeom>
          <a:noFill/>
        </p:spPr>
        <p:txBody>
          <a:bodyPr wrap="square" rtlCol="0">
            <a:spAutoFit/>
          </a:bodyPr>
          <a:lstStyle/>
          <a:p>
            <a:pPr marL="285750" indent="-285750" algn="l">
              <a:spcBef>
                <a:spcPts val="600"/>
              </a:spcBef>
              <a:spcAft>
                <a:spcPts val="600"/>
              </a:spcAft>
              <a:buFont typeface="Wingdings" pitchFamily="2" charset="2"/>
              <a:buChar char="Ø"/>
            </a:pPr>
            <a:r>
              <a:rPr lang="en-US" sz="1600" b="1" i="0" dirty="0">
                <a:effectLst/>
                <a:latin typeface="Quattrocento Sans" panose="020B0502050000020003" pitchFamily="34" charset="0"/>
              </a:rPr>
              <a:t>Pricing Model:</a:t>
            </a:r>
          </a:p>
          <a:p>
            <a:pPr marL="742950" lvl="1" indent="-285750">
              <a:spcBef>
                <a:spcPts val="600"/>
              </a:spcBef>
              <a:spcAft>
                <a:spcPts val="600"/>
              </a:spcAft>
              <a:buFont typeface="Arial" panose="020B0604020202020204" pitchFamily="34" charset="0"/>
              <a:buChar char="•"/>
            </a:pPr>
            <a:r>
              <a:rPr lang="en-US" sz="1600" i="0" dirty="0">
                <a:effectLst/>
                <a:latin typeface="Quattrocento Sans" panose="020B0502050000020003" pitchFamily="34" charset="0"/>
              </a:rPr>
              <a:t>Charged per </a:t>
            </a:r>
            <a:r>
              <a:rPr lang="en-US" sz="1600" b="1" i="0" dirty="0">
                <a:effectLst/>
                <a:latin typeface="Quattrocento Sans" panose="020B0502050000020003" pitchFamily="34" charset="0"/>
              </a:rPr>
              <a:t>unique committer </a:t>
            </a:r>
            <a:r>
              <a:rPr lang="en-US" sz="1600" i="0" dirty="0">
                <a:effectLst/>
                <a:latin typeface="Quattrocento Sans" panose="020B0502050000020003" pitchFamily="34" charset="0"/>
              </a:rPr>
              <a:t>per month.</a:t>
            </a:r>
          </a:p>
          <a:p>
            <a:pPr marL="742950" lvl="1" indent="-285750">
              <a:spcBef>
                <a:spcPts val="600"/>
              </a:spcBef>
              <a:spcAft>
                <a:spcPts val="600"/>
              </a:spcAft>
              <a:buFont typeface="Arial" panose="020B0604020202020204" pitchFamily="34" charset="0"/>
              <a:buChar char="•"/>
            </a:pPr>
            <a:r>
              <a:rPr lang="en-US" sz="1600" i="0" dirty="0">
                <a:effectLst/>
                <a:latin typeface="Quattrocento Sans" panose="020B0502050000020003" pitchFamily="34" charset="0"/>
              </a:rPr>
              <a:t>If a committer contributes to multiple repositories, they </a:t>
            </a:r>
            <a:r>
              <a:rPr lang="en-US" sz="1600" b="1" i="0" dirty="0">
                <a:effectLst/>
                <a:latin typeface="Quattrocento Sans" panose="020B0502050000020003" pitchFamily="34" charset="0"/>
              </a:rPr>
              <a:t>only count once</a:t>
            </a:r>
            <a:r>
              <a:rPr lang="en-US" sz="1600" i="0" dirty="0">
                <a:effectLst/>
                <a:latin typeface="Quattrocento Sans" panose="020B0502050000020003" pitchFamily="34" charset="0"/>
              </a:rPr>
              <a:t>.</a:t>
            </a:r>
          </a:p>
          <a:p>
            <a:pPr marL="285750" indent="-285750" algn="l">
              <a:spcBef>
                <a:spcPts val="600"/>
              </a:spcBef>
              <a:spcAft>
                <a:spcPts val="600"/>
              </a:spcAft>
              <a:buFont typeface="Wingdings" pitchFamily="2" charset="2"/>
              <a:buChar char="Ø"/>
            </a:pPr>
            <a:r>
              <a:rPr lang="en-US" sz="1600" b="1" i="0" dirty="0">
                <a:effectLst/>
                <a:latin typeface="Quattrocento Sans" panose="020B0502050000020003" pitchFamily="34" charset="0"/>
              </a:rPr>
              <a:t>Free Tier: </a:t>
            </a:r>
            <a:r>
              <a:rPr lang="en-US" sz="1600" i="0" dirty="0">
                <a:effectLst/>
                <a:latin typeface="Quattrocento Sans" panose="020B0502050000020003" pitchFamily="34" charset="0"/>
              </a:rPr>
              <a:t>Not available (only for public repositories).</a:t>
            </a:r>
          </a:p>
        </p:txBody>
      </p:sp>
      <p:sp>
        <p:nvSpPr>
          <p:cNvPr id="11" name="TextBox 10">
            <a:extLst>
              <a:ext uri="{FF2B5EF4-FFF2-40B4-BE49-F238E27FC236}">
                <a16:creationId xmlns:a16="http://schemas.microsoft.com/office/drawing/2014/main" id="{69E1F522-FB8B-287D-0187-392F024D9434}"/>
              </a:ext>
            </a:extLst>
          </p:cNvPr>
          <p:cNvSpPr txBox="1"/>
          <p:nvPr/>
        </p:nvSpPr>
        <p:spPr>
          <a:xfrm>
            <a:off x="3788469" y="1896467"/>
            <a:ext cx="3113451" cy="369332"/>
          </a:xfrm>
          <a:prstGeom prst="rect">
            <a:avLst/>
          </a:prstGeom>
          <a:noFill/>
        </p:spPr>
        <p:txBody>
          <a:bodyPr wrap="square" rtlCol="0">
            <a:spAutoFit/>
          </a:bodyPr>
          <a:lstStyle/>
          <a:p>
            <a:r>
              <a:rPr lang="en-US" b="1" dirty="0">
                <a:latin typeface="Quattrocento Sans" panose="020B0502050000020003" pitchFamily="34" charset="0"/>
                <a:cs typeface="Segoe UI"/>
              </a:rPr>
              <a:t>Billing Details</a:t>
            </a:r>
            <a:endParaRPr lang="en-US" sz="1600" dirty="0">
              <a:latin typeface="Quattrocento Sans" panose="020B0502050000020003" pitchFamily="34" charset="0"/>
              <a:cs typeface="Segoe UI"/>
            </a:endParaRPr>
          </a:p>
        </p:txBody>
      </p:sp>
      <p:sp>
        <p:nvSpPr>
          <p:cNvPr id="12" name="Rectangle 11">
            <a:extLst>
              <a:ext uri="{FF2B5EF4-FFF2-40B4-BE49-F238E27FC236}">
                <a16:creationId xmlns:a16="http://schemas.microsoft.com/office/drawing/2014/main" id="{58C3CDF4-288C-1D5B-C0AB-2B78EA0C65E1}"/>
              </a:ext>
            </a:extLst>
          </p:cNvPr>
          <p:cNvSpPr>
            <a:spLocks/>
          </p:cNvSpPr>
          <p:nvPr/>
        </p:nvSpPr>
        <p:spPr>
          <a:xfrm>
            <a:off x="8770458" y="1701460"/>
            <a:ext cx="2842103" cy="3200740"/>
          </a:xfrm>
          <a:prstGeom prst="rect">
            <a:avLst/>
          </a:prstGeom>
          <a:solidFill>
            <a:srgbClr val="D2E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3" name="TextBox 12">
            <a:extLst>
              <a:ext uri="{FF2B5EF4-FFF2-40B4-BE49-F238E27FC236}">
                <a16:creationId xmlns:a16="http://schemas.microsoft.com/office/drawing/2014/main" id="{862631EB-0D4F-9A87-E7E9-9E4528074D91}"/>
              </a:ext>
            </a:extLst>
          </p:cNvPr>
          <p:cNvSpPr txBox="1"/>
          <p:nvPr/>
        </p:nvSpPr>
        <p:spPr>
          <a:xfrm>
            <a:off x="8962307" y="2266622"/>
            <a:ext cx="2458406" cy="2215991"/>
          </a:xfrm>
          <a:prstGeom prst="rect">
            <a:avLst/>
          </a:prstGeom>
          <a:noFill/>
        </p:spPr>
        <p:txBody>
          <a:bodyPr wrap="square" rtlCol="0">
            <a:spAutoFit/>
          </a:bodyPr>
          <a:lstStyle/>
          <a:p>
            <a:pPr marL="285750" indent="-285750" algn="l">
              <a:spcAft>
                <a:spcPts val="1200"/>
              </a:spcAft>
              <a:buFont typeface="Arial" panose="020B0604020202020204" pitchFamily="34" charset="0"/>
              <a:buChar char="•"/>
            </a:pPr>
            <a:r>
              <a:rPr lang="en-US" sz="1600" b="1" i="0" dirty="0">
                <a:effectLst/>
                <a:latin typeface="Quattrocento Sans" panose="020B0502050000020003" pitchFamily="34" charset="0"/>
              </a:rPr>
              <a:t>Restrict GHAS</a:t>
            </a:r>
            <a:r>
              <a:rPr lang="en-US" sz="1600" b="0" i="0" dirty="0">
                <a:effectLst/>
                <a:latin typeface="Quattrocento Sans" panose="020B0502050000020003" pitchFamily="34" charset="0"/>
              </a:rPr>
              <a:t> to repositories that </a:t>
            </a:r>
            <a:r>
              <a:rPr lang="en-US" sz="1600" b="1" i="0" dirty="0">
                <a:effectLst/>
                <a:latin typeface="Quattrocento Sans" panose="020B0502050000020003" pitchFamily="34" charset="0"/>
              </a:rPr>
              <a:t>truly need advanced security</a:t>
            </a:r>
            <a:r>
              <a:rPr lang="en-US" sz="1600" b="0" i="0" dirty="0">
                <a:effectLst/>
                <a:latin typeface="Quattrocento Sans" panose="020B0502050000020003" pitchFamily="34" charset="0"/>
              </a:rPr>
              <a:t>.</a:t>
            </a:r>
          </a:p>
          <a:p>
            <a:pPr marL="285750" indent="-285750" algn="l">
              <a:spcAft>
                <a:spcPts val="1200"/>
              </a:spcAft>
              <a:buFont typeface="Arial" panose="020B0604020202020204" pitchFamily="34" charset="0"/>
              <a:buChar char="•"/>
            </a:pPr>
            <a:r>
              <a:rPr lang="en-US" sz="1600" b="0" i="0" dirty="0">
                <a:effectLst/>
                <a:latin typeface="Quattrocento Sans" panose="020B0502050000020003" pitchFamily="34" charset="0"/>
              </a:rPr>
              <a:t>Use </a:t>
            </a:r>
            <a:r>
              <a:rPr lang="en-US" sz="1600" b="1" i="0" dirty="0">
                <a:effectLst/>
                <a:latin typeface="Quattrocento Sans" panose="020B0502050000020003" pitchFamily="34" charset="0"/>
              </a:rPr>
              <a:t>branch protections</a:t>
            </a:r>
            <a:r>
              <a:rPr lang="en-US" sz="1600" b="0" i="0" dirty="0">
                <a:effectLst/>
                <a:latin typeface="Quattrocento Sans" panose="020B0502050000020003" pitchFamily="34" charset="0"/>
              </a:rPr>
              <a:t> to limit unnecessary scans on feature branches.</a:t>
            </a:r>
          </a:p>
        </p:txBody>
      </p:sp>
      <p:sp>
        <p:nvSpPr>
          <p:cNvPr id="14" name="TextBox 13">
            <a:extLst>
              <a:ext uri="{FF2B5EF4-FFF2-40B4-BE49-F238E27FC236}">
                <a16:creationId xmlns:a16="http://schemas.microsoft.com/office/drawing/2014/main" id="{25EEA556-3919-8053-8662-13EC96F125B2}"/>
              </a:ext>
            </a:extLst>
          </p:cNvPr>
          <p:cNvSpPr txBox="1"/>
          <p:nvPr/>
        </p:nvSpPr>
        <p:spPr>
          <a:xfrm>
            <a:off x="8880651" y="1909409"/>
            <a:ext cx="2458407" cy="338554"/>
          </a:xfrm>
          <a:prstGeom prst="rect">
            <a:avLst/>
          </a:prstGeom>
          <a:noFill/>
        </p:spPr>
        <p:txBody>
          <a:bodyPr wrap="square" rtlCol="0">
            <a:spAutoFit/>
          </a:bodyPr>
          <a:lstStyle/>
          <a:p>
            <a:r>
              <a:rPr lang="en-US" sz="1600" b="1" dirty="0">
                <a:latin typeface="Quattrocento Sans" panose="020B0502050000020003" pitchFamily="34" charset="0"/>
                <a:cs typeface="Segoe UI"/>
              </a:rPr>
              <a:t>Optimization Strategies</a:t>
            </a:r>
            <a:endParaRPr lang="en-US" sz="1400" dirty="0">
              <a:latin typeface="Quattrocento Sans" panose="020B0502050000020003" pitchFamily="34" charset="0"/>
              <a:cs typeface="Segoe UI"/>
            </a:endParaRPr>
          </a:p>
        </p:txBody>
      </p:sp>
      <p:sp>
        <p:nvSpPr>
          <p:cNvPr id="4" name="TextBox 3">
            <a:extLst>
              <a:ext uri="{FF2B5EF4-FFF2-40B4-BE49-F238E27FC236}">
                <a16:creationId xmlns:a16="http://schemas.microsoft.com/office/drawing/2014/main" id="{2254AE75-A281-CF1D-02DE-B1ABF86439EF}"/>
              </a:ext>
            </a:extLst>
          </p:cNvPr>
          <p:cNvSpPr txBox="1"/>
          <p:nvPr/>
        </p:nvSpPr>
        <p:spPr>
          <a:xfrm>
            <a:off x="579437" y="1100017"/>
            <a:ext cx="10759622" cy="338554"/>
          </a:xfrm>
          <a:prstGeom prst="rect">
            <a:avLst/>
          </a:prstGeom>
          <a:noFill/>
        </p:spPr>
        <p:txBody>
          <a:bodyPr wrap="square" rtlCol="0">
            <a:spAutoFit/>
          </a:bodyPr>
          <a:lstStyle/>
          <a:p>
            <a:pPr>
              <a:spcAft>
                <a:spcPts val="1200"/>
              </a:spcAft>
            </a:pPr>
            <a:r>
              <a:rPr lang="en-US" sz="1600" dirty="0">
                <a:latin typeface="Quattrocento Sans" panose="020B0502050000020003" pitchFamily="34" charset="0"/>
              </a:rPr>
              <a:t>GitHub Advanced Security (GHAS) offers code scanning, secret scanning, and dependency review for enhanced security.</a:t>
            </a:r>
          </a:p>
        </p:txBody>
      </p:sp>
    </p:spTree>
    <p:extLst>
      <p:ext uri="{BB962C8B-B14F-4D97-AF65-F5344CB8AC3E}">
        <p14:creationId xmlns:p14="http://schemas.microsoft.com/office/powerpoint/2010/main" val="340245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5. GitHub Copilot</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579437" y="1701459"/>
            <a:ext cx="2798762" cy="33912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771285" y="2266622"/>
            <a:ext cx="2461756" cy="2462213"/>
          </a:xfrm>
          <a:prstGeom prst="rect">
            <a:avLst/>
          </a:prstGeom>
          <a:noFill/>
        </p:spPr>
        <p:txBody>
          <a:bodyPr wrap="square" rtlCol="0">
            <a:spAutoFit/>
          </a:bodyPr>
          <a:lstStyle/>
          <a:p>
            <a:pPr marL="285750" indent="-285750" algn="l">
              <a:spcAft>
                <a:spcPts val="1200"/>
              </a:spcAft>
              <a:buFont typeface="Arial" panose="020B0604020202020204" pitchFamily="34" charset="0"/>
              <a:buChar char="•"/>
            </a:pPr>
            <a:r>
              <a:rPr lang="en-US" sz="1600" b="0" i="0" dirty="0">
                <a:effectLst/>
                <a:latin typeface="Quattrocento Sans" panose="020B0502050000020003" pitchFamily="34" charset="0"/>
              </a:rPr>
              <a:t>Admins can track </a:t>
            </a:r>
            <a:r>
              <a:rPr lang="en-US" sz="1600" b="1" i="0" dirty="0">
                <a:effectLst/>
                <a:latin typeface="Quattrocento Sans" panose="020B0502050000020003" pitchFamily="34" charset="0"/>
              </a:rPr>
              <a:t>Copilot usage</a:t>
            </a:r>
            <a:r>
              <a:rPr lang="en-US" sz="1600" b="0" i="0" dirty="0">
                <a:effectLst/>
                <a:latin typeface="Quattrocento Sans" panose="020B0502050000020003" pitchFamily="34" charset="0"/>
              </a:rPr>
              <a:t> under </a:t>
            </a:r>
            <a:r>
              <a:rPr lang="en-US" sz="1600" b="1" i="0" dirty="0">
                <a:effectLst/>
                <a:latin typeface="Quattrocento Sans" panose="020B0502050000020003" pitchFamily="34" charset="0"/>
              </a:rPr>
              <a:t>Billing → Copilot</a:t>
            </a:r>
            <a:r>
              <a:rPr lang="en-US" sz="1600" b="0" i="0" dirty="0">
                <a:effectLst/>
                <a:latin typeface="Quattrocento Sans" panose="020B0502050000020003" pitchFamily="34" charset="0"/>
              </a:rPr>
              <a:t> in organization settings.</a:t>
            </a:r>
          </a:p>
          <a:p>
            <a:pPr marL="285750" indent="-285750" algn="l">
              <a:spcAft>
                <a:spcPts val="1200"/>
              </a:spcAft>
              <a:buFont typeface="Arial" panose="020B0604020202020204" pitchFamily="34" charset="0"/>
              <a:buChar char="•"/>
            </a:pPr>
            <a:r>
              <a:rPr lang="en-US" sz="1600" b="0" i="0" dirty="0">
                <a:effectLst/>
                <a:latin typeface="Quattrocento Sans" panose="020B0502050000020003" pitchFamily="34" charset="0"/>
              </a:rPr>
              <a:t>The report shows </a:t>
            </a:r>
            <a:r>
              <a:rPr lang="en-US" sz="1600" b="1" i="0" dirty="0">
                <a:effectLst/>
                <a:latin typeface="Quattrocento Sans" panose="020B0502050000020003" pitchFamily="34" charset="0"/>
              </a:rPr>
              <a:t>active users</a:t>
            </a:r>
            <a:r>
              <a:rPr lang="en-US" sz="1600" b="0" i="0" dirty="0">
                <a:effectLst/>
                <a:latin typeface="Quattrocento Sans" panose="020B0502050000020003" pitchFamily="34" charset="0"/>
              </a:rPr>
              <a:t> and monthly billing estimates.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7" y="6421083"/>
            <a:ext cx="3357563" cy="195617"/>
          </a:xfrm>
        </p:spPr>
        <p:txBody>
          <a:bodyPr/>
          <a:lstStyle/>
          <a:p>
            <a:pPr defTabSz="914367">
              <a:defRPr/>
            </a:pPr>
            <a:r>
              <a:rPr lang="en-US" dirty="0">
                <a:solidFill>
                  <a:srgbClr val="000000"/>
                </a:solidFill>
              </a:rPr>
              <a:t>© Copyright Microsoft Corporation. All rights reserved.</a:t>
            </a:r>
          </a:p>
        </p:txBody>
      </p:sp>
      <p:sp>
        <p:nvSpPr>
          <p:cNvPr id="8" name="TextBox 7">
            <a:extLst>
              <a:ext uri="{FF2B5EF4-FFF2-40B4-BE49-F238E27FC236}">
                <a16:creationId xmlns:a16="http://schemas.microsoft.com/office/drawing/2014/main" id="{9747BA7C-7E15-B862-375D-04A6BB874BD7}"/>
              </a:ext>
            </a:extLst>
          </p:cNvPr>
          <p:cNvSpPr txBox="1"/>
          <p:nvPr/>
        </p:nvSpPr>
        <p:spPr>
          <a:xfrm>
            <a:off x="771285" y="1897290"/>
            <a:ext cx="2461756" cy="369332"/>
          </a:xfrm>
          <a:prstGeom prst="rect">
            <a:avLst/>
          </a:prstGeom>
          <a:noFill/>
        </p:spPr>
        <p:txBody>
          <a:bodyPr wrap="square" rtlCol="0">
            <a:spAutoFit/>
          </a:bodyPr>
          <a:lstStyle/>
          <a:p>
            <a:r>
              <a:rPr lang="en-US" b="1" dirty="0">
                <a:latin typeface="Quattrocento Sans" panose="020B0502050000020003" pitchFamily="34" charset="0"/>
                <a:cs typeface="Segoe UI"/>
              </a:rPr>
              <a:t>Tracking Consumption</a:t>
            </a:r>
            <a:endParaRPr lang="en-US" sz="1600" dirty="0">
              <a:latin typeface="Quattrocento Sans" panose="020B0502050000020003" pitchFamily="34" charset="0"/>
              <a:cs typeface="Segoe UI"/>
            </a:endParaRPr>
          </a:p>
        </p:txBody>
      </p:sp>
      <p:sp>
        <p:nvSpPr>
          <p:cNvPr id="9" name="Rectangle 8">
            <a:extLst>
              <a:ext uri="{FF2B5EF4-FFF2-40B4-BE49-F238E27FC236}">
                <a16:creationId xmlns:a16="http://schemas.microsoft.com/office/drawing/2014/main" id="{5F704FAF-9145-12F4-FD9C-6566B31261BC}"/>
              </a:ext>
            </a:extLst>
          </p:cNvPr>
          <p:cNvSpPr>
            <a:spLocks/>
          </p:cNvSpPr>
          <p:nvPr/>
        </p:nvSpPr>
        <p:spPr>
          <a:xfrm>
            <a:off x="3570047" y="1701459"/>
            <a:ext cx="5008563" cy="33912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0" name="TextBox 9">
            <a:extLst>
              <a:ext uri="{FF2B5EF4-FFF2-40B4-BE49-F238E27FC236}">
                <a16:creationId xmlns:a16="http://schemas.microsoft.com/office/drawing/2014/main" id="{D8AD45A3-83DD-0708-9E71-57E7DF2FCF68}"/>
              </a:ext>
            </a:extLst>
          </p:cNvPr>
          <p:cNvSpPr txBox="1"/>
          <p:nvPr/>
        </p:nvSpPr>
        <p:spPr>
          <a:xfrm>
            <a:off x="3805623" y="2266622"/>
            <a:ext cx="4576822" cy="2600712"/>
          </a:xfrm>
          <a:prstGeom prst="rect">
            <a:avLst/>
          </a:prstGeom>
          <a:noFill/>
        </p:spPr>
        <p:txBody>
          <a:bodyPr wrap="square" rtlCol="0">
            <a:spAutoFit/>
          </a:bodyPr>
          <a:lstStyle/>
          <a:p>
            <a:pPr marL="285750" indent="-285750" algn="l">
              <a:spcAft>
                <a:spcPts val="1200"/>
              </a:spcAft>
              <a:buFont typeface="Wingdings" pitchFamily="2" charset="2"/>
              <a:buChar char="Ø"/>
            </a:pPr>
            <a:r>
              <a:rPr lang="en-US" sz="1600" b="1" i="0" dirty="0">
                <a:effectLst/>
                <a:latin typeface="Quattrocento Sans" panose="020B0502050000020003" pitchFamily="34" charset="0"/>
              </a:rPr>
              <a:t>Pricing Model:</a:t>
            </a:r>
            <a:endParaRPr lang="en-US" sz="1600" b="0" i="0" dirty="0">
              <a:effectLst/>
              <a:latin typeface="Quattrocento Sans" panose="020B0502050000020003" pitchFamily="34" charset="0"/>
            </a:endParaRPr>
          </a:p>
          <a:p>
            <a:pPr marL="742950" lvl="1" indent="-285750" algn="l">
              <a:spcAft>
                <a:spcPts val="600"/>
              </a:spcAft>
              <a:buFont typeface="Arial" panose="020B0604020202020204" pitchFamily="34" charset="0"/>
              <a:buChar char="•"/>
            </a:pPr>
            <a:r>
              <a:rPr lang="en-US" sz="1600" b="1" i="0" dirty="0">
                <a:effectLst/>
                <a:latin typeface="Quattrocento Sans" panose="020B0502050000020003" pitchFamily="34" charset="0"/>
              </a:rPr>
              <a:t>Copilot for Individuals:</a:t>
            </a:r>
            <a:r>
              <a:rPr lang="en-US" sz="1600" b="0" i="0" dirty="0">
                <a:effectLst/>
                <a:latin typeface="Quattrocento Sans" panose="020B0502050000020003" pitchFamily="34" charset="0"/>
              </a:rPr>
              <a:t> $10/month</a:t>
            </a:r>
          </a:p>
          <a:p>
            <a:pPr marL="742950" lvl="1" indent="-285750" algn="l">
              <a:spcAft>
                <a:spcPts val="600"/>
              </a:spcAft>
              <a:buFont typeface="Arial" panose="020B0604020202020204" pitchFamily="34" charset="0"/>
              <a:buChar char="•"/>
            </a:pPr>
            <a:r>
              <a:rPr lang="en-US" sz="1600" b="1" i="0" dirty="0">
                <a:effectLst/>
                <a:latin typeface="Quattrocento Sans" panose="020B0502050000020003" pitchFamily="34" charset="0"/>
              </a:rPr>
              <a:t>Copilot for Business:</a:t>
            </a:r>
            <a:r>
              <a:rPr lang="en-US" sz="1600" b="0" i="0" dirty="0">
                <a:effectLst/>
                <a:latin typeface="Quattrocento Sans" panose="020B0502050000020003" pitchFamily="34" charset="0"/>
              </a:rPr>
              <a:t> $19/user/month</a:t>
            </a:r>
          </a:p>
          <a:p>
            <a:pPr marL="285750" indent="-285750" algn="l">
              <a:spcAft>
                <a:spcPts val="1200"/>
              </a:spcAft>
              <a:buFont typeface="Wingdings" pitchFamily="2" charset="2"/>
              <a:buChar char="Ø"/>
            </a:pPr>
            <a:r>
              <a:rPr lang="en-US" sz="1600" b="1" i="0" dirty="0">
                <a:effectLst/>
                <a:latin typeface="Quattrocento Sans" panose="020B0502050000020003" pitchFamily="34" charset="0"/>
              </a:rPr>
              <a:t>Free Access:</a:t>
            </a:r>
            <a:endParaRPr lang="en-US" sz="1600" b="0" i="0" dirty="0">
              <a:effectLst/>
              <a:latin typeface="Quattrocento Sans" panose="020B0502050000020003" pitchFamily="34" charset="0"/>
            </a:endParaRPr>
          </a:p>
          <a:p>
            <a:pPr marL="742950" lvl="1" indent="-285750" algn="l">
              <a:spcAft>
                <a:spcPts val="600"/>
              </a:spcAft>
              <a:buFont typeface="Arial" panose="020B0604020202020204" pitchFamily="34" charset="0"/>
              <a:buChar char="•"/>
            </a:pPr>
            <a:r>
              <a:rPr lang="en-US" sz="1600" b="0" i="0" dirty="0">
                <a:effectLst/>
                <a:latin typeface="Quattrocento Sans" panose="020B0502050000020003" pitchFamily="34" charset="0"/>
              </a:rPr>
              <a:t>Free for students and verified open-source maintainers.</a:t>
            </a:r>
          </a:p>
          <a:p>
            <a:pPr marL="742950" lvl="1" indent="-285750" algn="l">
              <a:spcAft>
                <a:spcPts val="600"/>
              </a:spcAft>
              <a:buFont typeface="Arial" panose="020B0604020202020204" pitchFamily="34" charset="0"/>
              <a:buChar char="•"/>
            </a:pPr>
            <a:r>
              <a:rPr lang="en-US" sz="1600" b="0" i="0" dirty="0">
                <a:effectLst/>
                <a:latin typeface="Quattrocento Sans" panose="020B0502050000020003" pitchFamily="34" charset="0"/>
              </a:rPr>
              <a:t>Free for </a:t>
            </a:r>
            <a:r>
              <a:rPr lang="en-US" sz="1600" b="1" i="0" dirty="0">
                <a:effectLst/>
                <a:latin typeface="Quattrocento Sans" panose="020B0502050000020003" pitchFamily="34" charset="0"/>
              </a:rPr>
              <a:t>select enterprise customers</a:t>
            </a:r>
            <a:r>
              <a:rPr lang="en-US" sz="1600" b="0" i="0" dirty="0">
                <a:effectLst/>
                <a:latin typeface="Quattrocento Sans" panose="020B0502050000020003" pitchFamily="34" charset="0"/>
              </a:rPr>
              <a:t> (trial-based).</a:t>
            </a:r>
          </a:p>
        </p:txBody>
      </p:sp>
      <p:sp>
        <p:nvSpPr>
          <p:cNvPr id="11" name="TextBox 10">
            <a:extLst>
              <a:ext uri="{FF2B5EF4-FFF2-40B4-BE49-F238E27FC236}">
                <a16:creationId xmlns:a16="http://schemas.microsoft.com/office/drawing/2014/main" id="{69E1F522-FB8B-287D-0187-392F024D9434}"/>
              </a:ext>
            </a:extLst>
          </p:cNvPr>
          <p:cNvSpPr txBox="1"/>
          <p:nvPr/>
        </p:nvSpPr>
        <p:spPr>
          <a:xfrm>
            <a:off x="3788469" y="1896467"/>
            <a:ext cx="3113451" cy="369332"/>
          </a:xfrm>
          <a:prstGeom prst="rect">
            <a:avLst/>
          </a:prstGeom>
          <a:noFill/>
        </p:spPr>
        <p:txBody>
          <a:bodyPr wrap="square" rtlCol="0">
            <a:spAutoFit/>
          </a:bodyPr>
          <a:lstStyle/>
          <a:p>
            <a:r>
              <a:rPr lang="en-US" b="1" dirty="0">
                <a:latin typeface="Quattrocento Sans" panose="020B0502050000020003" pitchFamily="34" charset="0"/>
                <a:cs typeface="Segoe UI"/>
              </a:rPr>
              <a:t>Billing Details</a:t>
            </a:r>
            <a:endParaRPr lang="en-US" sz="1600" dirty="0">
              <a:latin typeface="Quattrocento Sans" panose="020B0502050000020003" pitchFamily="34" charset="0"/>
              <a:cs typeface="Segoe UI"/>
            </a:endParaRPr>
          </a:p>
        </p:txBody>
      </p:sp>
      <p:sp>
        <p:nvSpPr>
          <p:cNvPr id="12" name="Rectangle 11">
            <a:extLst>
              <a:ext uri="{FF2B5EF4-FFF2-40B4-BE49-F238E27FC236}">
                <a16:creationId xmlns:a16="http://schemas.microsoft.com/office/drawing/2014/main" id="{58C3CDF4-288C-1D5B-C0AB-2B78EA0C65E1}"/>
              </a:ext>
            </a:extLst>
          </p:cNvPr>
          <p:cNvSpPr>
            <a:spLocks/>
          </p:cNvSpPr>
          <p:nvPr/>
        </p:nvSpPr>
        <p:spPr>
          <a:xfrm>
            <a:off x="8770458" y="1701460"/>
            <a:ext cx="2842103" cy="3391240"/>
          </a:xfrm>
          <a:prstGeom prst="rect">
            <a:avLst/>
          </a:prstGeom>
          <a:solidFill>
            <a:srgbClr val="D2E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3" name="TextBox 12">
            <a:extLst>
              <a:ext uri="{FF2B5EF4-FFF2-40B4-BE49-F238E27FC236}">
                <a16:creationId xmlns:a16="http://schemas.microsoft.com/office/drawing/2014/main" id="{862631EB-0D4F-9A87-E7E9-9E4528074D91}"/>
              </a:ext>
            </a:extLst>
          </p:cNvPr>
          <p:cNvSpPr txBox="1"/>
          <p:nvPr/>
        </p:nvSpPr>
        <p:spPr>
          <a:xfrm>
            <a:off x="8962307" y="2266622"/>
            <a:ext cx="2458406" cy="2462213"/>
          </a:xfrm>
          <a:prstGeom prst="rect">
            <a:avLst/>
          </a:prstGeom>
          <a:noFill/>
        </p:spPr>
        <p:txBody>
          <a:bodyPr wrap="square" rtlCol="0">
            <a:spAutoFit/>
          </a:bodyPr>
          <a:lstStyle/>
          <a:p>
            <a:pPr marL="285750" indent="-285750" algn="l">
              <a:spcAft>
                <a:spcPts val="1200"/>
              </a:spcAft>
              <a:buFont typeface="Arial" panose="020B0604020202020204" pitchFamily="34" charset="0"/>
              <a:buChar char="•"/>
            </a:pPr>
            <a:r>
              <a:rPr lang="en-US" sz="1600" b="0" i="0" dirty="0">
                <a:effectLst/>
                <a:latin typeface="Quattrocento Sans" panose="020B0502050000020003" pitchFamily="34" charset="0"/>
              </a:rPr>
              <a:t>Regularly </a:t>
            </a:r>
            <a:r>
              <a:rPr lang="en-US" sz="1600" b="1" i="0" dirty="0">
                <a:effectLst/>
                <a:latin typeface="Quattrocento Sans" panose="020B0502050000020003" pitchFamily="34" charset="0"/>
              </a:rPr>
              <a:t>review and deactivate Copilot</a:t>
            </a:r>
            <a:r>
              <a:rPr lang="en-US" sz="1600" b="0" i="0" dirty="0">
                <a:effectLst/>
                <a:latin typeface="Quattrocento Sans" panose="020B0502050000020003" pitchFamily="34" charset="0"/>
              </a:rPr>
              <a:t> for users who don’t need it.</a:t>
            </a:r>
          </a:p>
          <a:p>
            <a:pPr marL="285750" indent="-285750" algn="l">
              <a:spcAft>
                <a:spcPts val="1200"/>
              </a:spcAft>
              <a:buFont typeface="Arial" panose="020B0604020202020204" pitchFamily="34" charset="0"/>
              <a:buChar char="•"/>
            </a:pPr>
            <a:r>
              <a:rPr lang="en-US" sz="1600" b="0" i="0" dirty="0">
                <a:effectLst/>
                <a:latin typeface="Quattrocento Sans" panose="020B0502050000020003" pitchFamily="34" charset="0"/>
              </a:rPr>
              <a:t>Encourage developers to </a:t>
            </a:r>
            <a:r>
              <a:rPr lang="en-US" sz="1600" b="1" i="0" dirty="0">
                <a:effectLst/>
                <a:latin typeface="Quattrocento Sans" panose="020B0502050000020003" pitchFamily="34" charset="0"/>
              </a:rPr>
              <a:t>disable Copilot</a:t>
            </a:r>
            <a:r>
              <a:rPr lang="en-US" sz="1600" b="0" i="0" dirty="0">
                <a:effectLst/>
                <a:latin typeface="Quattrocento Sans" panose="020B0502050000020003" pitchFamily="34" charset="0"/>
              </a:rPr>
              <a:t> in projects where AI-generated code is unnecessary.</a:t>
            </a:r>
          </a:p>
        </p:txBody>
      </p:sp>
      <p:sp>
        <p:nvSpPr>
          <p:cNvPr id="14" name="TextBox 13">
            <a:extLst>
              <a:ext uri="{FF2B5EF4-FFF2-40B4-BE49-F238E27FC236}">
                <a16:creationId xmlns:a16="http://schemas.microsoft.com/office/drawing/2014/main" id="{25EEA556-3919-8053-8662-13EC96F125B2}"/>
              </a:ext>
            </a:extLst>
          </p:cNvPr>
          <p:cNvSpPr txBox="1"/>
          <p:nvPr/>
        </p:nvSpPr>
        <p:spPr>
          <a:xfrm>
            <a:off x="8880651" y="1909409"/>
            <a:ext cx="2458407" cy="338554"/>
          </a:xfrm>
          <a:prstGeom prst="rect">
            <a:avLst/>
          </a:prstGeom>
          <a:noFill/>
        </p:spPr>
        <p:txBody>
          <a:bodyPr wrap="square" rtlCol="0">
            <a:spAutoFit/>
          </a:bodyPr>
          <a:lstStyle/>
          <a:p>
            <a:r>
              <a:rPr lang="en-US" sz="1600" b="1" dirty="0">
                <a:latin typeface="Quattrocento Sans" panose="020B0502050000020003" pitchFamily="34" charset="0"/>
                <a:cs typeface="Segoe UI"/>
              </a:rPr>
              <a:t>Optimization Strategies</a:t>
            </a:r>
            <a:endParaRPr lang="en-US" sz="1400" dirty="0">
              <a:latin typeface="Quattrocento Sans" panose="020B0502050000020003" pitchFamily="34" charset="0"/>
              <a:cs typeface="Segoe UI"/>
            </a:endParaRPr>
          </a:p>
        </p:txBody>
      </p:sp>
      <p:sp>
        <p:nvSpPr>
          <p:cNvPr id="4" name="TextBox 3">
            <a:extLst>
              <a:ext uri="{FF2B5EF4-FFF2-40B4-BE49-F238E27FC236}">
                <a16:creationId xmlns:a16="http://schemas.microsoft.com/office/drawing/2014/main" id="{2254AE75-A281-CF1D-02DE-B1ABF86439EF}"/>
              </a:ext>
            </a:extLst>
          </p:cNvPr>
          <p:cNvSpPr txBox="1"/>
          <p:nvPr/>
        </p:nvSpPr>
        <p:spPr>
          <a:xfrm>
            <a:off x="579437" y="1100017"/>
            <a:ext cx="10759622" cy="338554"/>
          </a:xfrm>
          <a:prstGeom prst="rect">
            <a:avLst/>
          </a:prstGeom>
          <a:noFill/>
        </p:spPr>
        <p:txBody>
          <a:bodyPr wrap="square" rtlCol="0">
            <a:spAutoFit/>
          </a:bodyPr>
          <a:lstStyle/>
          <a:p>
            <a:pPr>
              <a:spcAft>
                <a:spcPts val="1200"/>
              </a:spcAft>
            </a:pPr>
            <a:r>
              <a:rPr lang="en-US" sz="1600" b="0" i="0" dirty="0">
                <a:effectLst/>
                <a:latin typeface="Quattrocento Sans" panose="020B0502050000020003" pitchFamily="34" charset="0"/>
              </a:rPr>
              <a:t>GitHub Copilot provides </a:t>
            </a:r>
            <a:r>
              <a:rPr lang="en-US" sz="1600" b="1" i="0" dirty="0">
                <a:effectLst/>
                <a:latin typeface="Quattrocento Sans" panose="020B0502050000020003" pitchFamily="34" charset="0"/>
              </a:rPr>
              <a:t>AI-driven code completion</a:t>
            </a:r>
            <a:r>
              <a:rPr lang="en-US" sz="1600" b="0" i="0" dirty="0">
                <a:effectLst/>
                <a:latin typeface="Quattrocento Sans" panose="020B0502050000020003" pitchFamily="34" charset="0"/>
              </a:rPr>
              <a:t> and suggestions, billed per user.</a:t>
            </a:r>
            <a:endParaRPr lang="en-US" sz="1600" dirty="0">
              <a:latin typeface="Quattrocento Sans" panose="020B0502050000020003" pitchFamily="34" charset="0"/>
            </a:endParaRPr>
          </a:p>
        </p:txBody>
      </p:sp>
      <p:sp>
        <p:nvSpPr>
          <p:cNvPr id="5" name="TextBox 4">
            <a:extLst>
              <a:ext uri="{FF2B5EF4-FFF2-40B4-BE49-F238E27FC236}">
                <a16:creationId xmlns:a16="http://schemas.microsoft.com/office/drawing/2014/main" id="{0416F8F6-6E73-C20C-9044-6EF70DD3338C}"/>
              </a:ext>
            </a:extLst>
          </p:cNvPr>
          <p:cNvSpPr txBox="1"/>
          <p:nvPr/>
        </p:nvSpPr>
        <p:spPr>
          <a:xfrm>
            <a:off x="579436" y="5418337"/>
            <a:ext cx="10759622" cy="338554"/>
          </a:xfrm>
          <a:prstGeom prst="rect">
            <a:avLst/>
          </a:prstGeom>
          <a:noFill/>
        </p:spPr>
        <p:txBody>
          <a:bodyPr wrap="square" rtlCol="0">
            <a:spAutoFit/>
          </a:bodyPr>
          <a:lstStyle/>
          <a:p>
            <a:pPr>
              <a:spcAft>
                <a:spcPts val="1200"/>
              </a:spcAft>
            </a:pPr>
            <a:r>
              <a:rPr lang="en-US" sz="1600" b="0" i="0" dirty="0">
                <a:solidFill>
                  <a:srgbClr val="161616"/>
                </a:solidFill>
                <a:effectLst/>
                <a:latin typeface="Segoe UI" panose="020B0502040204020203" pitchFamily="34" charset="0"/>
              </a:rPr>
              <a:t>For current Copilot plans and subscription details, see </a:t>
            </a:r>
            <a:r>
              <a:rPr lang="en-US" sz="1600" b="0" i="0" u="none" strike="noStrike" dirty="0">
                <a:solidFill>
                  <a:srgbClr val="00B0F0"/>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GitHub Copilot pricing</a:t>
            </a:r>
            <a:r>
              <a:rPr lang="en-US" sz="1600" b="0" i="0" dirty="0">
                <a:solidFill>
                  <a:srgbClr val="161616"/>
                </a:solidFill>
                <a:effectLst/>
                <a:latin typeface="Segoe UI" panose="020B0502040204020203" pitchFamily="34" charset="0"/>
              </a:rPr>
              <a:t>.</a:t>
            </a:r>
            <a:endParaRPr lang="en-US" sz="1600" dirty="0">
              <a:latin typeface="Quattrocento Sans" panose="020B0502050000020003" pitchFamily="34" charset="0"/>
            </a:endParaRPr>
          </a:p>
        </p:txBody>
      </p:sp>
    </p:spTree>
    <p:extLst>
      <p:ext uri="{BB962C8B-B14F-4D97-AF65-F5344CB8AC3E}">
        <p14:creationId xmlns:p14="http://schemas.microsoft.com/office/powerpoint/2010/main" val="347216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6. Large File Storage (LFS)</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579437" y="1701459"/>
            <a:ext cx="2798762" cy="33912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771285" y="2266622"/>
            <a:ext cx="2461756" cy="1723549"/>
          </a:xfrm>
          <a:prstGeom prst="rect">
            <a:avLst/>
          </a:prstGeom>
          <a:noFill/>
        </p:spPr>
        <p:txBody>
          <a:bodyPr wrap="square" rtlCol="0">
            <a:spAutoFit/>
          </a:bodyPr>
          <a:lstStyle/>
          <a:p>
            <a:pPr marL="285750" indent="-285750" algn="l">
              <a:spcAft>
                <a:spcPts val="600"/>
              </a:spcAft>
              <a:buFont typeface="Arial" panose="020B0604020202020204" pitchFamily="34" charset="0"/>
              <a:buChar char="•"/>
            </a:pPr>
            <a:r>
              <a:rPr lang="en-US" sz="1600" b="0" i="0" dirty="0">
                <a:effectLst/>
                <a:latin typeface="Quattrocento Sans" panose="020B0502050000020003" pitchFamily="34" charset="0"/>
              </a:rPr>
              <a:t>View LFS usage in </a:t>
            </a:r>
            <a:r>
              <a:rPr lang="en-US" sz="1600" b="1" i="0" dirty="0">
                <a:effectLst/>
                <a:latin typeface="Quattrocento Sans" panose="020B0502050000020003" pitchFamily="34" charset="0"/>
              </a:rPr>
              <a:t>Billing → LFS Usage</a:t>
            </a:r>
            <a:r>
              <a:rPr lang="en-US" sz="1600" b="0" i="0" dirty="0">
                <a:effectLst/>
                <a:latin typeface="Quattrocento Sans" panose="020B0502050000020003" pitchFamily="34" charset="0"/>
              </a:rPr>
              <a:t>.</a:t>
            </a:r>
          </a:p>
          <a:p>
            <a:pPr marL="285750" indent="-285750" algn="l">
              <a:spcBef>
                <a:spcPts val="600"/>
              </a:spcBef>
              <a:spcAft>
                <a:spcPts val="600"/>
              </a:spcAft>
              <a:buFont typeface="Arial" panose="020B0604020202020204" pitchFamily="34" charset="0"/>
              <a:buChar char="•"/>
            </a:pPr>
            <a:r>
              <a:rPr lang="en-US" sz="1600" b="0" i="0" dirty="0">
                <a:effectLst/>
                <a:latin typeface="Quattrocento Sans" panose="020B0502050000020003" pitchFamily="34" charset="0"/>
              </a:rPr>
              <a:t>Report includes </a:t>
            </a:r>
            <a:r>
              <a:rPr lang="en-US" sz="1600" b="1" i="0" dirty="0">
                <a:effectLst/>
                <a:latin typeface="Quattrocento Sans" panose="020B0502050000020003" pitchFamily="34" charset="0"/>
              </a:rPr>
              <a:t>storage (GB) and bandwidth usage (GB)</a:t>
            </a:r>
            <a:r>
              <a:rPr lang="en-US" sz="1600" b="0" i="0" dirty="0">
                <a:effectLst/>
                <a:latin typeface="Quattrocento Sans" panose="020B0502050000020003" pitchFamily="34" charset="0"/>
              </a:rPr>
              <a:t>.</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7" y="6421083"/>
            <a:ext cx="3357563" cy="195617"/>
          </a:xfrm>
        </p:spPr>
        <p:txBody>
          <a:bodyPr/>
          <a:lstStyle/>
          <a:p>
            <a:pPr defTabSz="914367">
              <a:defRPr/>
            </a:pPr>
            <a:r>
              <a:rPr lang="en-US" dirty="0">
                <a:solidFill>
                  <a:srgbClr val="000000"/>
                </a:solidFill>
              </a:rPr>
              <a:t>© Copyright Microsoft Corporation. All rights reserved.</a:t>
            </a:r>
          </a:p>
        </p:txBody>
      </p:sp>
      <p:sp>
        <p:nvSpPr>
          <p:cNvPr id="8" name="TextBox 7">
            <a:extLst>
              <a:ext uri="{FF2B5EF4-FFF2-40B4-BE49-F238E27FC236}">
                <a16:creationId xmlns:a16="http://schemas.microsoft.com/office/drawing/2014/main" id="{9747BA7C-7E15-B862-375D-04A6BB874BD7}"/>
              </a:ext>
            </a:extLst>
          </p:cNvPr>
          <p:cNvSpPr txBox="1"/>
          <p:nvPr/>
        </p:nvSpPr>
        <p:spPr>
          <a:xfrm>
            <a:off x="771285" y="1897290"/>
            <a:ext cx="2461756" cy="369332"/>
          </a:xfrm>
          <a:prstGeom prst="rect">
            <a:avLst/>
          </a:prstGeom>
          <a:noFill/>
        </p:spPr>
        <p:txBody>
          <a:bodyPr wrap="square" rtlCol="0">
            <a:spAutoFit/>
          </a:bodyPr>
          <a:lstStyle/>
          <a:p>
            <a:r>
              <a:rPr lang="en-US" b="1" dirty="0">
                <a:latin typeface="Quattrocento Sans" panose="020B0502050000020003" pitchFamily="34" charset="0"/>
                <a:cs typeface="Segoe UI"/>
              </a:rPr>
              <a:t>Tracking Consumption</a:t>
            </a:r>
            <a:endParaRPr lang="en-US" sz="1600" dirty="0">
              <a:latin typeface="Quattrocento Sans" panose="020B0502050000020003" pitchFamily="34" charset="0"/>
              <a:cs typeface="Segoe UI"/>
            </a:endParaRPr>
          </a:p>
        </p:txBody>
      </p:sp>
      <p:sp>
        <p:nvSpPr>
          <p:cNvPr id="9" name="Rectangle 8">
            <a:extLst>
              <a:ext uri="{FF2B5EF4-FFF2-40B4-BE49-F238E27FC236}">
                <a16:creationId xmlns:a16="http://schemas.microsoft.com/office/drawing/2014/main" id="{5F704FAF-9145-12F4-FD9C-6566B31261BC}"/>
              </a:ext>
            </a:extLst>
          </p:cNvPr>
          <p:cNvSpPr>
            <a:spLocks/>
          </p:cNvSpPr>
          <p:nvPr/>
        </p:nvSpPr>
        <p:spPr>
          <a:xfrm>
            <a:off x="3570047" y="1701459"/>
            <a:ext cx="5008563" cy="33912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0" name="TextBox 9">
            <a:extLst>
              <a:ext uri="{FF2B5EF4-FFF2-40B4-BE49-F238E27FC236}">
                <a16:creationId xmlns:a16="http://schemas.microsoft.com/office/drawing/2014/main" id="{D8AD45A3-83DD-0708-9E71-57E7DF2FCF68}"/>
              </a:ext>
            </a:extLst>
          </p:cNvPr>
          <p:cNvSpPr txBox="1"/>
          <p:nvPr/>
        </p:nvSpPr>
        <p:spPr>
          <a:xfrm>
            <a:off x="3805623" y="2266622"/>
            <a:ext cx="4576822" cy="2031325"/>
          </a:xfrm>
          <a:prstGeom prst="rect">
            <a:avLst/>
          </a:prstGeom>
          <a:noFill/>
        </p:spPr>
        <p:txBody>
          <a:bodyPr wrap="square" rtlCol="0">
            <a:spAutoFit/>
          </a:bodyPr>
          <a:lstStyle/>
          <a:p>
            <a:pPr marL="285750" indent="-285750" algn="l">
              <a:spcAft>
                <a:spcPts val="600"/>
              </a:spcAft>
              <a:buFont typeface="Wingdings" pitchFamily="2" charset="2"/>
              <a:buChar char="Ø"/>
            </a:pPr>
            <a:r>
              <a:rPr lang="en-US" sz="1600" b="1" i="0" dirty="0">
                <a:effectLst/>
                <a:latin typeface="Quattrocento Sans" panose="020B0502050000020003" pitchFamily="34" charset="0"/>
              </a:rPr>
              <a:t>Free Tier:</a:t>
            </a:r>
            <a:endParaRPr lang="en-US" sz="1600" b="0" i="0" dirty="0">
              <a:effectLst/>
              <a:latin typeface="Quattrocento Sans" panose="020B0502050000020003" pitchFamily="34" charset="0"/>
            </a:endParaRPr>
          </a:p>
          <a:p>
            <a:pPr marL="742950" lvl="1" indent="-285750" algn="l">
              <a:spcAft>
                <a:spcPts val="600"/>
              </a:spcAft>
              <a:buFont typeface="Arial" panose="020B0604020202020204" pitchFamily="34" charset="0"/>
              <a:buChar char="•"/>
            </a:pPr>
            <a:r>
              <a:rPr lang="en-US" sz="1600" b="1" i="0" dirty="0">
                <a:effectLst/>
                <a:latin typeface="Quattrocento Sans" panose="020B0502050000020003" pitchFamily="34" charset="0"/>
              </a:rPr>
              <a:t>1GB</a:t>
            </a:r>
            <a:r>
              <a:rPr lang="en-US" sz="1600" b="0" i="0" dirty="0">
                <a:effectLst/>
                <a:latin typeface="Quattrocento Sans" panose="020B0502050000020003" pitchFamily="34" charset="0"/>
              </a:rPr>
              <a:t> free storage per repository.</a:t>
            </a:r>
          </a:p>
          <a:p>
            <a:pPr marL="742950" lvl="1" indent="-285750" algn="l">
              <a:spcAft>
                <a:spcPts val="600"/>
              </a:spcAft>
              <a:buFont typeface="Arial" panose="020B0604020202020204" pitchFamily="34" charset="0"/>
              <a:buChar char="•"/>
            </a:pPr>
            <a:r>
              <a:rPr lang="en-US" sz="1600" b="1" i="0" dirty="0">
                <a:effectLst/>
                <a:latin typeface="Quattrocento Sans" panose="020B0502050000020003" pitchFamily="34" charset="0"/>
              </a:rPr>
              <a:t>1GB</a:t>
            </a:r>
            <a:r>
              <a:rPr lang="en-US" sz="1600" b="0" i="0" dirty="0">
                <a:effectLst/>
                <a:latin typeface="Quattrocento Sans" panose="020B0502050000020003" pitchFamily="34" charset="0"/>
              </a:rPr>
              <a:t> free bandwidth per month.</a:t>
            </a:r>
          </a:p>
          <a:p>
            <a:pPr marL="285750" indent="-285750" algn="l">
              <a:spcBef>
                <a:spcPts val="600"/>
              </a:spcBef>
              <a:spcAft>
                <a:spcPts val="600"/>
              </a:spcAft>
              <a:buFont typeface="Wingdings" pitchFamily="2" charset="2"/>
              <a:buChar char="Ø"/>
            </a:pPr>
            <a:r>
              <a:rPr lang="en-US" sz="1600" b="1" i="0" dirty="0">
                <a:effectLst/>
                <a:latin typeface="Quattrocento Sans" panose="020B0502050000020003" pitchFamily="34" charset="0"/>
              </a:rPr>
              <a:t>Additional Costs:</a:t>
            </a:r>
            <a:endParaRPr lang="en-US" sz="1600" b="0" i="0" dirty="0">
              <a:effectLst/>
              <a:latin typeface="Quattrocento Sans" panose="020B0502050000020003" pitchFamily="34" charset="0"/>
            </a:endParaRPr>
          </a:p>
          <a:p>
            <a:pPr marL="742950" lvl="1" indent="-285750" algn="l">
              <a:spcAft>
                <a:spcPts val="600"/>
              </a:spcAft>
              <a:buFont typeface="Arial" panose="020B0604020202020204" pitchFamily="34" charset="0"/>
              <a:buChar char="•"/>
            </a:pPr>
            <a:r>
              <a:rPr lang="en-US" sz="1600" b="0" i="0" dirty="0">
                <a:effectLst/>
                <a:latin typeface="Quattrocento Sans" panose="020B0502050000020003" pitchFamily="34" charset="0"/>
              </a:rPr>
              <a:t>Extra storage: </a:t>
            </a:r>
            <a:r>
              <a:rPr lang="en-US" sz="1600" b="1" i="0" dirty="0">
                <a:effectLst/>
                <a:latin typeface="Quattrocento Sans" panose="020B0502050000020003" pitchFamily="34" charset="0"/>
              </a:rPr>
              <a:t>$5 per 50GB/month</a:t>
            </a:r>
            <a:endParaRPr lang="en-US" sz="1600" b="0" i="0" dirty="0">
              <a:effectLst/>
              <a:latin typeface="Quattrocento Sans" panose="020B0502050000020003" pitchFamily="34" charset="0"/>
            </a:endParaRPr>
          </a:p>
          <a:p>
            <a:pPr marL="742950" lvl="1" indent="-285750" algn="l">
              <a:spcAft>
                <a:spcPts val="600"/>
              </a:spcAft>
              <a:buFont typeface="Arial" panose="020B0604020202020204" pitchFamily="34" charset="0"/>
              <a:buChar char="•"/>
            </a:pPr>
            <a:r>
              <a:rPr lang="en-US" sz="1600" b="0" i="0" dirty="0">
                <a:effectLst/>
                <a:latin typeface="Quattrocento Sans" panose="020B0502050000020003" pitchFamily="34" charset="0"/>
              </a:rPr>
              <a:t>Extra bandwidth: </a:t>
            </a:r>
            <a:r>
              <a:rPr lang="en-US" sz="1600" b="1" i="0" dirty="0">
                <a:effectLst/>
                <a:latin typeface="Quattrocento Sans" panose="020B0502050000020003" pitchFamily="34" charset="0"/>
              </a:rPr>
              <a:t>$5 per 50GB</a:t>
            </a:r>
            <a:endParaRPr lang="en-US" sz="1600" b="0" i="0" dirty="0">
              <a:effectLst/>
              <a:latin typeface="Quattrocento Sans" panose="020B0502050000020003" pitchFamily="34" charset="0"/>
            </a:endParaRPr>
          </a:p>
        </p:txBody>
      </p:sp>
      <p:sp>
        <p:nvSpPr>
          <p:cNvPr id="11" name="TextBox 10">
            <a:extLst>
              <a:ext uri="{FF2B5EF4-FFF2-40B4-BE49-F238E27FC236}">
                <a16:creationId xmlns:a16="http://schemas.microsoft.com/office/drawing/2014/main" id="{69E1F522-FB8B-287D-0187-392F024D9434}"/>
              </a:ext>
            </a:extLst>
          </p:cNvPr>
          <p:cNvSpPr txBox="1"/>
          <p:nvPr/>
        </p:nvSpPr>
        <p:spPr>
          <a:xfrm>
            <a:off x="3788469" y="1896467"/>
            <a:ext cx="3113451" cy="369332"/>
          </a:xfrm>
          <a:prstGeom prst="rect">
            <a:avLst/>
          </a:prstGeom>
          <a:noFill/>
        </p:spPr>
        <p:txBody>
          <a:bodyPr wrap="square" rtlCol="0">
            <a:spAutoFit/>
          </a:bodyPr>
          <a:lstStyle/>
          <a:p>
            <a:r>
              <a:rPr lang="en-US" b="1" dirty="0">
                <a:latin typeface="Quattrocento Sans" panose="020B0502050000020003" pitchFamily="34" charset="0"/>
                <a:cs typeface="Segoe UI"/>
              </a:rPr>
              <a:t>Billing Details</a:t>
            </a:r>
            <a:endParaRPr lang="en-US" sz="1600" dirty="0">
              <a:latin typeface="Quattrocento Sans" panose="020B0502050000020003" pitchFamily="34" charset="0"/>
              <a:cs typeface="Segoe UI"/>
            </a:endParaRPr>
          </a:p>
        </p:txBody>
      </p:sp>
      <p:sp>
        <p:nvSpPr>
          <p:cNvPr id="12" name="Rectangle 11">
            <a:extLst>
              <a:ext uri="{FF2B5EF4-FFF2-40B4-BE49-F238E27FC236}">
                <a16:creationId xmlns:a16="http://schemas.microsoft.com/office/drawing/2014/main" id="{58C3CDF4-288C-1D5B-C0AB-2B78EA0C65E1}"/>
              </a:ext>
            </a:extLst>
          </p:cNvPr>
          <p:cNvSpPr>
            <a:spLocks/>
          </p:cNvSpPr>
          <p:nvPr/>
        </p:nvSpPr>
        <p:spPr>
          <a:xfrm>
            <a:off x="8770458" y="1701460"/>
            <a:ext cx="2842103" cy="3391240"/>
          </a:xfrm>
          <a:prstGeom prst="rect">
            <a:avLst/>
          </a:prstGeom>
          <a:solidFill>
            <a:srgbClr val="D2E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3" name="TextBox 12">
            <a:extLst>
              <a:ext uri="{FF2B5EF4-FFF2-40B4-BE49-F238E27FC236}">
                <a16:creationId xmlns:a16="http://schemas.microsoft.com/office/drawing/2014/main" id="{862631EB-0D4F-9A87-E7E9-9E4528074D91}"/>
              </a:ext>
            </a:extLst>
          </p:cNvPr>
          <p:cNvSpPr txBox="1"/>
          <p:nvPr/>
        </p:nvSpPr>
        <p:spPr>
          <a:xfrm>
            <a:off x="8962307" y="2266622"/>
            <a:ext cx="2458406" cy="2708434"/>
          </a:xfrm>
          <a:prstGeom prst="rect">
            <a:avLst/>
          </a:prstGeom>
          <a:noFill/>
        </p:spPr>
        <p:txBody>
          <a:bodyPr wrap="square" rtlCol="0">
            <a:spAutoFit/>
          </a:bodyPr>
          <a:lstStyle/>
          <a:p>
            <a:pPr marL="285750" indent="-285750" algn="l">
              <a:spcAft>
                <a:spcPts val="600"/>
              </a:spcAft>
              <a:buFont typeface="Arial" panose="020B0604020202020204" pitchFamily="34" charset="0"/>
              <a:buChar char="•"/>
            </a:pPr>
            <a:r>
              <a:rPr lang="en-US" sz="1600" b="1" i="0" dirty="0">
                <a:effectLst/>
                <a:latin typeface="Quattrocento Sans" panose="020B0502050000020003" pitchFamily="34" charset="0"/>
              </a:rPr>
              <a:t>Use external storage services</a:t>
            </a:r>
            <a:r>
              <a:rPr lang="en-US" sz="1600" b="0" i="0" dirty="0">
                <a:effectLst/>
                <a:latin typeface="Quattrocento Sans" panose="020B0502050000020003" pitchFamily="34" charset="0"/>
              </a:rPr>
              <a:t> (e.g., AWS S3, Azure Blob Storage) for large files.</a:t>
            </a:r>
          </a:p>
          <a:p>
            <a:pPr marL="285750" indent="-285750" algn="l">
              <a:spcAft>
                <a:spcPts val="600"/>
              </a:spcAft>
              <a:buFont typeface="Arial" panose="020B0604020202020204" pitchFamily="34" charset="0"/>
              <a:buChar char="•"/>
            </a:pPr>
            <a:r>
              <a:rPr lang="en-US" sz="1600" b="1" i="0" dirty="0">
                <a:effectLst/>
                <a:latin typeface="Quattrocento Sans" panose="020B0502050000020003" pitchFamily="34" charset="0"/>
              </a:rPr>
              <a:t>Delete unused large files</a:t>
            </a:r>
            <a:r>
              <a:rPr lang="en-US" sz="1600" b="0" i="0" dirty="0">
                <a:effectLst/>
                <a:latin typeface="Quattrocento Sans" panose="020B0502050000020003" pitchFamily="34" charset="0"/>
              </a:rPr>
              <a:t> to optimize storage.</a:t>
            </a:r>
          </a:p>
          <a:p>
            <a:pPr marL="285750" indent="-285750" algn="l">
              <a:spcAft>
                <a:spcPts val="600"/>
              </a:spcAft>
              <a:buFont typeface="Arial" panose="020B0604020202020204" pitchFamily="34" charset="0"/>
              <a:buChar char="•"/>
            </a:pPr>
            <a:r>
              <a:rPr lang="en-US" sz="1600" b="1" i="0" dirty="0">
                <a:effectLst/>
                <a:latin typeface="Quattrocento Sans" panose="020B0502050000020003" pitchFamily="34" charset="0"/>
              </a:rPr>
              <a:t>Enable Git LFS file pruning</a:t>
            </a:r>
            <a:r>
              <a:rPr lang="en-US" sz="1600" b="0" i="0" dirty="0">
                <a:effectLst/>
                <a:latin typeface="Quattrocento Sans" panose="020B0502050000020003" pitchFamily="34" charset="0"/>
              </a:rPr>
              <a:t> to remove unreferenced objects.</a:t>
            </a:r>
          </a:p>
        </p:txBody>
      </p:sp>
      <p:sp>
        <p:nvSpPr>
          <p:cNvPr id="14" name="TextBox 13">
            <a:extLst>
              <a:ext uri="{FF2B5EF4-FFF2-40B4-BE49-F238E27FC236}">
                <a16:creationId xmlns:a16="http://schemas.microsoft.com/office/drawing/2014/main" id="{25EEA556-3919-8053-8662-13EC96F125B2}"/>
              </a:ext>
            </a:extLst>
          </p:cNvPr>
          <p:cNvSpPr txBox="1"/>
          <p:nvPr/>
        </p:nvSpPr>
        <p:spPr>
          <a:xfrm>
            <a:off x="8880651" y="1909409"/>
            <a:ext cx="2458407" cy="338554"/>
          </a:xfrm>
          <a:prstGeom prst="rect">
            <a:avLst/>
          </a:prstGeom>
          <a:noFill/>
        </p:spPr>
        <p:txBody>
          <a:bodyPr wrap="square" rtlCol="0">
            <a:spAutoFit/>
          </a:bodyPr>
          <a:lstStyle/>
          <a:p>
            <a:r>
              <a:rPr lang="en-US" sz="1600" b="1" dirty="0">
                <a:latin typeface="Quattrocento Sans" panose="020B0502050000020003" pitchFamily="34" charset="0"/>
                <a:cs typeface="Segoe UI"/>
              </a:rPr>
              <a:t>Optimization Strategies</a:t>
            </a:r>
            <a:endParaRPr lang="en-US" sz="1400" dirty="0">
              <a:latin typeface="Quattrocento Sans" panose="020B0502050000020003" pitchFamily="34" charset="0"/>
              <a:cs typeface="Segoe UI"/>
            </a:endParaRPr>
          </a:p>
        </p:txBody>
      </p:sp>
      <p:sp>
        <p:nvSpPr>
          <p:cNvPr id="4" name="TextBox 3">
            <a:extLst>
              <a:ext uri="{FF2B5EF4-FFF2-40B4-BE49-F238E27FC236}">
                <a16:creationId xmlns:a16="http://schemas.microsoft.com/office/drawing/2014/main" id="{2254AE75-A281-CF1D-02DE-B1ABF86439EF}"/>
              </a:ext>
            </a:extLst>
          </p:cNvPr>
          <p:cNvSpPr txBox="1"/>
          <p:nvPr/>
        </p:nvSpPr>
        <p:spPr>
          <a:xfrm>
            <a:off x="579437" y="1100017"/>
            <a:ext cx="10759622" cy="338554"/>
          </a:xfrm>
          <a:prstGeom prst="rect">
            <a:avLst/>
          </a:prstGeom>
          <a:noFill/>
        </p:spPr>
        <p:txBody>
          <a:bodyPr wrap="square" rtlCol="0">
            <a:spAutoFit/>
          </a:bodyPr>
          <a:lstStyle/>
          <a:p>
            <a:pPr>
              <a:spcAft>
                <a:spcPts val="1200"/>
              </a:spcAft>
            </a:pPr>
            <a:r>
              <a:rPr lang="en-US" sz="1600" b="0" i="0" dirty="0">
                <a:effectLst/>
                <a:latin typeface="Quattrocento Sans" panose="020B0502050000020003" pitchFamily="34" charset="0"/>
              </a:rPr>
              <a:t>GitHub LFS is used for storing large binary files separately from Git repositories.</a:t>
            </a:r>
            <a:endParaRPr lang="en-US" sz="1600" dirty="0">
              <a:latin typeface="Quattrocento Sans" panose="020B0502050000020003" pitchFamily="34" charset="0"/>
            </a:endParaRPr>
          </a:p>
        </p:txBody>
      </p:sp>
      <p:sp>
        <p:nvSpPr>
          <p:cNvPr id="5" name="TextBox 4">
            <a:extLst>
              <a:ext uri="{FF2B5EF4-FFF2-40B4-BE49-F238E27FC236}">
                <a16:creationId xmlns:a16="http://schemas.microsoft.com/office/drawing/2014/main" id="{471553E4-00F2-0FD3-D69D-BF7F667817DF}"/>
              </a:ext>
            </a:extLst>
          </p:cNvPr>
          <p:cNvSpPr txBox="1"/>
          <p:nvPr/>
        </p:nvSpPr>
        <p:spPr>
          <a:xfrm>
            <a:off x="579436" y="5418337"/>
            <a:ext cx="10759622" cy="338554"/>
          </a:xfrm>
          <a:prstGeom prst="rect">
            <a:avLst/>
          </a:prstGeom>
          <a:noFill/>
        </p:spPr>
        <p:txBody>
          <a:bodyPr wrap="square" rtlCol="0">
            <a:spAutoFit/>
          </a:bodyPr>
          <a:lstStyle/>
          <a:p>
            <a:pPr>
              <a:spcAft>
                <a:spcPts val="1200"/>
              </a:spcAft>
            </a:pPr>
            <a:r>
              <a:rPr lang="en-US" sz="1600" b="0" i="0" dirty="0">
                <a:solidFill>
                  <a:srgbClr val="161616"/>
                </a:solidFill>
                <a:effectLst/>
                <a:latin typeface="Quattrocento Sans" panose="020B0502050000020003" pitchFamily="34" charset="0"/>
              </a:rPr>
              <a:t>For more information on Git Large File Storage (LFS) usage and limits, see </a:t>
            </a:r>
            <a:r>
              <a:rPr lang="en-US" sz="1600" b="0" i="0" u="none" strike="noStrike"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GitHub's LFS documentation</a:t>
            </a:r>
            <a:r>
              <a:rPr lang="en-US" sz="1600" b="0" i="0" dirty="0">
                <a:solidFill>
                  <a:srgbClr val="161616"/>
                </a:solidFill>
                <a:effectLst/>
                <a:latin typeface="Quattrocento Sans" panose="020B0502050000020003" pitchFamily="34" charset="0"/>
              </a:rPr>
              <a:t>.</a:t>
            </a:r>
            <a:endParaRPr lang="en-US" sz="1600" dirty="0">
              <a:latin typeface="Quattrocento Sans" panose="020B0502050000020003" pitchFamily="34" charset="0"/>
            </a:endParaRPr>
          </a:p>
        </p:txBody>
      </p:sp>
    </p:spTree>
    <p:extLst>
      <p:ext uri="{BB962C8B-B14F-4D97-AF65-F5344CB8AC3E}">
        <p14:creationId xmlns:p14="http://schemas.microsoft.com/office/powerpoint/2010/main" val="3817933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 Describe how GitHub is deployed, distributed, and licensed</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1" y="168698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What's the difference between GitHub organization accounts and GitHub personal/user accounts?</a:t>
            </a:r>
          </a:p>
          <a:p>
            <a:pPr marL="0" indent="0">
              <a:lnSpc>
                <a:spcPct val="90000"/>
              </a:lnSpc>
              <a:buNone/>
            </a:pPr>
            <a:endParaRPr lang="en-US" sz="2000" dirty="0">
              <a:latin typeface="Quattrocento Sans" panose="020B0502050000020003" pitchFamily="34" charset="0"/>
            </a:endParaRPr>
          </a:p>
        </p:txBody>
      </p:sp>
      <p:sp>
        <p:nvSpPr>
          <p:cNvPr id="3" name="TextBox 2">
            <a:extLst>
              <a:ext uri="{FF2B5EF4-FFF2-40B4-BE49-F238E27FC236}">
                <a16:creationId xmlns:a16="http://schemas.microsoft.com/office/drawing/2014/main" id="{40151F81-C575-5308-8B99-1E7BA806D325}"/>
              </a:ext>
            </a:extLst>
          </p:cNvPr>
          <p:cNvSpPr txBox="1"/>
          <p:nvPr/>
        </p:nvSpPr>
        <p:spPr>
          <a:xfrm>
            <a:off x="381091" y="2413337"/>
            <a:ext cx="8943975" cy="2308324"/>
          </a:xfrm>
          <a:prstGeom prst="rect">
            <a:avLst/>
          </a:prstGeom>
          <a:noFill/>
        </p:spPr>
        <p:txBody>
          <a:bodyPr wrap="square" rtlCol="0">
            <a:spAutoFit/>
          </a:bodyPr>
          <a:lstStyle/>
          <a:p>
            <a:pPr marL="342900" indent="-342900" algn="l">
              <a:buFont typeface="+mj-lt"/>
              <a:buAutoNum type="alphaLcParenR"/>
            </a:pPr>
            <a:r>
              <a:rPr lang="en-US" i="0" dirty="0">
                <a:effectLst/>
                <a:latin typeface="Quattrocento Sans" panose="020B0502050000020003" pitchFamily="34" charset="0"/>
              </a:rPr>
              <a:t>Organizational accounts are shared accounts, while personal/user accounts are for individuals.</a:t>
            </a:r>
          </a:p>
          <a:p>
            <a:pPr marL="342900" indent="-342900" algn="l">
              <a:buFont typeface="+mj-lt"/>
              <a:buAutoNum type="alphaLcParenR"/>
            </a:pPr>
            <a:endParaRPr lang="en-US" i="0" dirty="0">
              <a:effectLst/>
              <a:latin typeface="Quattrocento Sans" panose="020B0502050000020003" pitchFamily="34" charset="0"/>
            </a:endParaRPr>
          </a:p>
          <a:p>
            <a:pPr marL="342900" indent="-342900" algn="l">
              <a:buFont typeface="+mj-lt"/>
              <a:buAutoNum type="alphaLcParenR"/>
            </a:pPr>
            <a:r>
              <a:rPr lang="en-US" i="0" dirty="0">
                <a:effectLst/>
                <a:latin typeface="Quattrocento Sans" panose="020B0502050000020003" pitchFamily="34" charset="0"/>
              </a:rPr>
              <a:t>You pay more for organization accounts versus personal/user accounts.</a:t>
            </a:r>
          </a:p>
          <a:p>
            <a:pPr marL="342900" indent="-342900" algn="l">
              <a:buFont typeface="+mj-lt"/>
              <a:buAutoNum type="alphaLcParenR"/>
            </a:pPr>
            <a:endParaRPr lang="en-US" i="0" dirty="0">
              <a:effectLst/>
              <a:latin typeface="Quattrocento Sans" panose="020B0502050000020003" pitchFamily="34" charset="0"/>
            </a:endParaRPr>
          </a:p>
          <a:p>
            <a:pPr marL="342900" indent="-342900" algn="l">
              <a:buFont typeface="+mj-lt"/>
              <a:buAutoNum type="alphaLcParenR"/>
            </a:pPr>
            <a:r>
              <a:rPr lang="en-US" i="0" dirty="0">
                <a:effectLst/>
                <a:latin typeface="Quattrocento Sans" panose="020B0502050000020003" pitchFamily="34" charset="0"/>
              </a:rPr>
              <a:t>They're exactly the same.</a:t>
            </a:r>
          </a:p>
          <a:p>
            <a:pPr marL="342900" indent="-342900" algn="l">
              <a:buFont typeface="+mj-lt"/>
              <a:buAutoNum type="alphaLcParenR"/>
            </a:pPr>
            <a:endParaRPr lang="en-US" i="0" dirty="0">
              <a:effectLst/>
              <a:latin typeface="Quattrocento Sans" panose="020B0502050000020003" pitchFamily="34" charset="0"/>
            </a:endParaRPr>
          </a:p>
          <a:p>
            <a:pPr marL="342900" indent="-342900" algn="l">
              <a:buFont typeface="+mj-lt"/>
              <a:buAutoNum type="alphaLcParenR"/>
            </a:pPr>
            <a:r>
              <a:rPr lang="en-US" i="0" dirty="0">
                <a:effectLst/>
                <a:latin typeface="Quattrocento Sans" panose="020B0502050000020003" pitchFamily="34" charset="0"/>
              </a:rPr>
              <a:t>Personal/user accounts have more access than organization accounts.</a:t>
            </a: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latin typeface="Quattrocento Sans" panose="020B0502050000020003" pitchFamily="34" charset="0"/>
              </a:rPr>
              <a:t>1 of 8</a:t>
            </a:r>
          </a:p>
        </p:txBody>
      </p:sp>
    </p:spTree>
    <p:extLst>
      <p:ext uri="{BB962C8B-B14F-4D97-AF65-F5344CB8AC3E}">
        <p14:creationId xmlns:p14="http://schemas.microsoft.com/office/powerpoint/2010/main" val="96984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 Describe how GitHub is deployed, distributed, and licensed</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1" y="188002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What's the best reason to decide to upgrade to the GitHub Enterprise product?</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1" y="2382857"/>
            <a:ext cx="8943975" cy="2308324"/>
          </a:xfrm>
          <a:prstGeom prst="rect">
            <a:avLst/>
          </a:prstGeom>
          <a:noFill/>
        </p:spPr>
        <p:txBody>
          <a:bodyPr wrap="square" rtlCol="0">
            <a:spAutoFit/>
          </a:bodyPr>
          <a:lstStyle/>
          <a:p>
            <a:pPr marL="342900" indent="-342900" algn="l">
              <a:buFont typeface="+mj-lt"/>
              <a:buAutoNum type="alphaLcParenR"/>
            </a:pPr>
            <a:r>
              <a:rPr lang="en-US" i="0" dirty="0">
                <a:effectLst/>
                <a:latin typeface="Quattrocento Sans" panose="020B0502050000020003" pitchFamily="34" charset="0"/>
              </a:rPr>
              <a:t>Because you want to use GitHub Actions and </a:t>
            </a:r>
            <a:r>
              <a:rPr lang="en-US" i="0" dirty="0" err="1">
                <a:effectLst/>
                <a:latin typeface="Quattrocento Sans" panose="020B0502050000020003" pitchFamily="34" charset="0"/>
              </a:rPr>
              <a:t>Codespaces</a:t>
            </a:r>
            <a:r>
              <a:rPr lang="en-US" i="0" dirty="0">
                <a:effectLst/>
                <a:latin typeface="Quattrocento Sans" panose="020B0502050000020003" pitchFamily="34" charset="0"/>
              </a:rPr>
              <a:t>.</a:t>
            </a:r>
          </a:p>
          <a:p>
            <a:pPr marL="342900" indent="-342900" algn="l">
              <a:buFont typeface="+mj-lt"/>
              <a:buAutoNum type="alphaLcParenR"/>
            </a:pPr>
            <a:endParaRPr lang="en-US" i="0" dirty="0">
              <a:effectLst/>
              <a:latin typeface="Quattrocento Sans" panose="020B0502050000020003" pitchFamily="34" charset="0"/>
            </a:endParaRPr>
          </a:p>
          <a:p>
            <a:pPr marL="342900" indent="-342900" algn="l">
              <a:buFont typeface="+mj-lt"/>
              <a:buAutoNum type="alphaLcParenR"/>
            </a:pPr>
            <a:r>
              <a:rPr lang="en-US" i="0" dirty="0">
                <a:effectLst/>
                <a:latin typeface="Quattrocento Sans" panose="020B0502050000020003" pitchFamily="34" charset="0"/>
              </a:rPr>
              <a:t>Because your VP needs to use GitHub Insights.</a:t>
            </a:r>
          </a:p>
          <a:p>
            <a:pPr marL="342900" indent="-342900" algn="l">
              <a:buFont typeface="+mj-lt"/>
              <a:buAutoNum type="alphaLcParenR"/>
            </a:pPr>
            <a:endParaRPr lang="en-US" i="0" dirty="0">
              <a:effectLst/>
              <a:latin typeface="Quattrocento Sans" panose="020B0502050000020003" pitchFamily="34" charset="0"/>
            </a:endParaRPr>
          </a:p>
          <a:p>
            <a:pPr marL="342900" indent="-342900" algn="l">
              <a:buFont typeface="+mj-lt"/>
              <a:buAutoNum type="alphaLcParenR"/>
            </a:pPr>
            <a:r>
              <a:rPr lang="en-US" i="0" dirty="0">
                <a:effectLst/>
                <a:latin typeface="Quattrocento Sans" panose="020B0502050000020003" pitchFamily="34" charset="0"/>
              </a:rPr>
              <a:t>Because you want to centrally manage users and repositories across multiple organizations.</a:t>
            </a:r>
          </a:p>
          <a:p>
            <a:pPr marL="342900" indent="-342900" algn="l">
              <a:buFont typeface="+mj-lt"/>
              <a:buAutoNum type="alphaLcParenR"/>
            </a:pPr>
            <a:endParaRPr lang="en-US" i="0" dirty="0">
              <a:effectLst/>
              <a:latin typeface="Quattrocento Sans" panose="020B0502050000020003" pitchFamily="34" charset="0"/>
            </a:endParaRPr>
          </a:p>
          <a:p>
            <a:pPr marL="342900" indent="-342900" algn="l">
              <a:buFont typeface="+mj-lt"/>
              <a:buAutoNum type="alphaLcParenR"/>
            </a:pPr>
            <a:r>
              <a:rPr lang="en-US" i="0" dirty="0">
                <a:effectLst/>
                <a:latin typeface="Quattrocento Sans" panose="020B0502050000020003" pitchFamily="34" charset="0"/>
              </a:rPr>
              <a:t>Because you want to use the team pull request reviewers feature.</a:t>
            </a: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latin typeface="Quattrocento Sans" panose="020B0502050000020003" pitchFamily="34" charset="0"/>
              </a:rPr>
              <a:t>2 of 8</a:t>
            </a:r>
          </a:p>
        </p:txBody>
      </p:sp>
    </p:spTree>
    <p:extLst>
      <p:ext uri="{BB962C8B-B14F-4D97-AF65-F5344CB8AC3E}">
        <p14:creationId xmlns:p14="http://schemas.microsoft.com/office/powerpoint/2010/main" val="299489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 Describe how GitHub is deployed, distributed, and licensed</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1" y="188002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What's the purpose of a team?</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1" y="2382857"/>
            <a:ext cx="8943975" cy="2862322"/>
          </a:xfrm>
          <a:prstGeom prst="rect">
            <a:avLst/>
          </a:prstGeom>
          <a:noFill/>
        </p:spPr>
        <p:txBody>
          <a:bodyPr wrap="square" rtlCol="0">
            <a:spAutoFit/>
          </a:bodyPr>
          <a:lstStyle/>
          <a:p>
            <a:pPr algn="l"/>
            <a:endParaRPr lang="en-US" i="0" dirty="0">
              <a:effectLst/>
              <a:latin typeface="Quattrocento Sans" panose="020B0502050000020003" pitchFamily="34" charset="0"/>
            </a:endParaRPr>
          </a:p>
          <a:p>
            <a:pPr marL="342900" indent="-342900" algn="l">
              <a:buFont typeface="+mj-lt"/>
              <a:buAutoNum type="alphaLcParenR"/>
            </a:pPr>
            <a:r>
              <a:rPr lang="en-US" i="0" dirty="0">
                <a:effectLst/>
                <a:latin typeface="Quattrocento Sans" panose="020B0502050000020003" pitchFamily="34" charset="0"/>
              </a:rPr>
              <a:t>A team allows you to manage an organization account.</a:t>
            </a:r>
          </a:p>
          <a:p>
            <a:pPr marL="342900" indent="-342900" algn="l">
              <a:buFont typeface="+mj-lt"/>
              <a:buAutoNum type="alphaLcParenR"/>
            </a:pPr>
            <a:endParaRPr lang="en-US" i="0" dirty="0">
              <a:effectLst/>
              <a:latin typeface="Quattrocento Sans" panose="020B0502050000020003" pitchFamily="34" charset="0"/>
            </a:endParaRPr>
          </a:p>
          <a:p>
            <a:pPr marL="342900" indent="-342900" algn="l">
              <a:buFont typeface="+mj-lt"/>
              <a:buAutoNum type="alphaLcParenR"/>
            </a:pPr>
            <a:r>
              <a:rPr lang="en-US" i="0" dirty="0">
                <a:effectLst/>
                <a:latin typeface="Quattrocento Sans" panose="020B0502050000020003" pitchFamily="34" charset="0"/>
              </a:rPr>
              <a:t>A team allows you to control permission levels for an enterprise.</a:t>
            </a:r>
          </a:p>
          <a:p>
            <a:pPr marL="342900" indent="-342900" algn="l">
              <a:buFont typeface="+mj-lt"/>
              <a:buAutoNum type="alphaLcParenR"/>
            </a:pPr>
            <a:endParaRPr lang="en-US" i="0" dirty="0">
              <a:effectLst/>
              <a:latin typeface="Quattrocento Sans" panose="020B0502050000020003" pitchFamily="34" charset="0"/>
            </a:endParaRPr>
          </a:p>
          <a:p>
            <a:pPr marL="342900" indent="-342900" algn="l">
              <a:buFont typeface="+mj-lt"/>
              <a:buAutoNum type="alphaLcParenR"/>
            </a:pPr>
            <a:r>
              <a:rPr lang="en-US" i="0" dirty="0">
                <a:effectLst/>
                <a:latin typeface="Quattrocento Sans" panose="020B0502050000020003" pitchFamily="34" charset="0"/>
              </a:rPr>
              <a:t>A team allows a single user to sign in using different accounts credentials.</a:t>
            </a:r>
          </a:p>
          <a:p>
            <a:pPr marL="342900" indent="-342900" algn="l">
              <a:buFont typeface="+mj-lt"/>
              <a:buAutoNum type="alphaLcParenR"/>
            </a:pPr>
            <a:endParaRPr lang="en-US" i="0" dirty="0">
              <a:effectLst/>
              <a:latin typeface="Quattrocento Sans" panose="020B0502050000020003" pitchFamily="34" charset="0"/>
            </a:endParaRPr>
          </a:p>
          <a:p>
            <a:pPr marL="342900" indent="-342900" algn="l">
              <a:buFont typeface="+mj-lt"/>
              <a:buAutoNum type="alphaLcParenR"/>
            </a:pPr>
            <a:r>
              <a:rPr lang="en-US" i="0" dirty="0">
                <a:effectLst/>
                <a:latin typeface="Quattrocento Sans" panose="020B0502050000020003" pitchFamily="34" charset="0"/>
              </a:rPr>
              <a:t>A team is intended to reflect a company or group's structure. It's used to provide cascading access permissions and make it easy to notify all team members via mentions.</a:t>
            </a: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latin typeface="Quattrocento Sans" panose="020B0502050000020003" pitchFamily="34" charset="0"/>
              </a:rPr>
              <a:t>3 of 8</a:t>
            </a:r>
          </a:p>
        </p:txBody>
      </p:sp>
    </p:spTree>
    <p:extLst>
      <p:ext uri="{BB962C8B-B14F-4D97-AF65-F5344CB8AC3E}">
        <p14:creationId xmlns:p14="http://schemas.microsoft.com/office/powerpoint/2010/main" val="382170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62756" y="408154"/>
            <a:ext cx="8193024" cy="492443"/>
          </a:xfrm>
        </p:spPr>
        <p:txBody>
          <a:bodyPr>
            <a:normAutofit fontScale="90000"/>
          </a:bodyPr>
          <a:lstStyle/>
          <a:p>
            <a:r>
              <a:rPr lang="en-US" sz="3200" dirty="0">
                <a:latin typeface="Quattrocento Sans" panose="020B0502050000020003" pitchFamily="34" charset="0"/>
              </a:rPr>
              <a:t>GitHub accounts and plans</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579438" y="1373542"/>
            <a:ext cx="10921673"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Quattrocento Sans" panose="020B0502050000020003" pitchFamily="34" charset="0"/>
              </a:rPr>
              <a:t>In this unit, you learn about GitHub account types and plans.</a:t>
            </a:r>
          </a:p>
          <a:p>
            <a:pPr marL="0" indent="0">
              <a:buNone/>
            </a:pPr>
            <a:endParaRPr lang="en-US" sz="2400" dirty="0">
              <a:latin typeface="Quattrocento Sans" panose="020B0502050000020003" pitchFamily="34" charset="0"/>
            </a:endParaRPr>
          </a:p>
          <a:p>
            <a:pPr marL="0" indent="0">
              <a:buNone/>
            </a:pPr>
            <a:endParaRPr lang="en-US" sz="2400" dirty="0">
              <a:latin typeface="Quattrocento Sans" panose="020B0502050000020003" pitchFamily="34" charset="0"/>
            </a:endParaRPr>
          </a:p>
        </p:txBody>
      </p:sp>
      <p:sp>
        <p:nvSpPr>
          <p:cNvPr id="2" name="Footer Placeholder 1">
            <a:extLst>
              <a:ext uri="{FF2B5EF4-FFF2-40B4-BE49-F238E27FC236}">
                <a16:creationId xmlns:a16="http://schemas.microsoft.com/office/drawing/2014/main" id="{FA069929-D3B8-F1EE-42D4-ADCF869BB7A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27785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 Describe how GitHub is deployed, distributed, and licensed</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1" y="188002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What's a function you can execute on GitHub Mobile?</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1" y="2382857"/>
            <a:ext cx="8943975" cy="2308324"/>
          </a:xfrm>
          <a:prstGeom prst="rect">
            <a:avLst/>
          </a:prstGeom>
          <a:noFill/>
        </p:spPr>
        <p:txBody>
          <a:bodyPr wrap="square" rtlCol="0">
            <a:spAutoFit/>
          </a:bodyPr>
          <a:lstStyle/>
          <a:p>
            <a:pPr algn="l"/>
            <a:endParaRPr lang="en-US" i="0" dirty="0">
              <a:effectLst/>
              <a:latin typeface="Quattrocento Sans" panose="020B0502050000020003" pitchFamily="34" charset="0"/>
            </a:endParaRPr>
          </a:p>
          <a:p>
            <a:pPr marL="342900" indent="-342900" algn="l">
              <a:buFont typeface="+mj-lt"/>
              <a:buAutoNum type="alphaLcParenR"/>
            </a:pPr>
            <a:r>
              <a:rPr lang="en-US" i="0" dirty="0">
                <a:effectLst/>
                <a:latin typeface="Quattrocento Sans" panose="020B0502050000020003" pitchFamily="34" charset="0"/>
              </a:rPr>
              <a:t>Check out branches with pull requests and view CI statuses.</a:t>
            </a:r>
          </a:p>
          <a:p>
            <a:pPr marL="342900" indent="-342900" algn="l">
              <a:buFont typeface="+mj-lt"/>
              <a:buAutoNum type="alphaLcParenR"/>
            </a:pPr>
            <a:endParaRPr lang="en-US" i="0" dirty="0">
              <a:effectLst/>
              <a:latin typeface="Quattrocento Sans" panose="020B0502050000020003" pitchFamily="34" charset="0"/>
            </a:endParaRPr>
          </a:p>
          <a:p>
            <a:pPr marL="342900" indent="-342900" algn="l">
              <a:buFont typeface="+mj-lt"/>
              <a:buAutoNum type="alphaLcParenR"/>
            </a:pPr>
            <a:r>
              <a:rPr lang="en-US" i="0" dirty="0">
                <a:effectLst/>
                <a:latin typeface="Quattrocento Sans" panose="020B0502050000020003" pitchFamily="34" charset="0"/>
              </a:rPr>
              <a:t>Compare changed </a:t>
            </a:r>
            <a:r>
              <a:rPr lang="en-US" i="0" dirty="0" err="1">
                <a:effectLst/>
                <a:latin typeface="Quattrocento Sans" panose="020B0502050000020003" pitchFamily="34" charset="0"/>
              </a:rPr>
              <a:t>image.s</a:t>
            </a:r>
            <a:endParaRPr lang="en-US" i="0" dirty="0">
              <a:effectLst/>
              <a:latin typeface="Quattrocento Sans" panose="020B0502050000020003" pitchFamily="34" charset="0"/>
            </a:endParaRPr>
          </a:p>
          <a:p>
            <a:pPr marL="342900" indent="-342900" algn="l">
              <a:buFont typeface="+mj-lt"/>
              <a:buAutoNum type="alphaLcParenR"/>
            </a:pPr>
            <a:endParaRPr lang="en-US" i="0" dirty="0">
              <a:effectLst/>
              <a:latin typeface="Quattrocento Sans" panose="020B0502050000020003" pitchFamily="34" charset="0"/>
            </a:endParaRPr>
          </a:p>
          <a:p>
            <a:pPr marL="342900" indent="-342900" algn="l">
              <a:buFont typeface="+mj-lt"/>
              <a:buAutoNum type="alphaLcParenR"/>
            </a:pPr>
            <a:r>
              <a:rPr lang="en-US" i="0" dirty="0">
                <a:effectLst/>
                <a:latin typeface="Quattrocento Sans" panose="020B0502050000020003" pitchFamily="34" charset="0"/>
              </a:rPr>
              <a:t>Add and clone repositories.</a:t>
            </a:r>
          </a:p>
          <a:p>
            <a:pPr marL="342900" indent="-342900" algn="l">
              <a:buFont typeface="+mj-lt"/>
              <a:buAutoNum type="alphaLcParenR"/>
            </a:pPr>
            <a:endParaRPr lang="en-US" i="0" dirty="0">
              <a:effectLst/>
              <a:latin typeface="Quattrocento Sans" panose="020B0502050000020003" pitchFamily="34" charset="0"/>
            </a:endParaRPr>
          </a:p>
          <a:p>
            <a:pPr marL="342900" indent="-342900" algn="l">
              <a:buFont typeface="+mj-lt"/>
              <a:buAutoNum type="alphaLcParenR"/>
            </a:pPr>
            <a:r>
              <a:rPr lang="en-US" i="0" dirty="0">
                <a:effectLst/>
                <a:latin typeface="Quattrocento Sans" panose="020B0502050000020003" pitchFamily="34" charset="0"/>
              </a:rPr>
              <a:t>Manage, triage, and clear notifications from </a:t>
            </a:r>
            <a:r>
              <a:rPr lang="en-US" i="0" dirty="0" err="1">
                <a:effectLst/>
                <a:latin typeface="Quattrocento Sans" panose="020B0502050000020003" pitchFamily="34" charset="0"/>
              </a:rPr>
              <a:t>github.com</a:t>
            </a:r>
            <a:r>
              <a:rPr lang="en-US" i="0" dirty="0">
                <a:effectLst/>
                <a:latin typeface="Quattrocento Sans" panose="020B0502050000020003" pitchFamily="34" charset="0"/>
              </a:rPr>
              <a:t>.</a:t>
            </a: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latin typeface="Quattrocento Sans" panose="020B0502050000020003" pitchFamily="34" charset="0"/>
              </a:rPr>
              <a:t>4 of 8</a:t>
            </a:r>
          </a:p>
        </p:txBody>
      </p:sp>
    </p:spTree>
    <p:extLst>
      <p:ext uri="{BB962C8B-B14F-4D97-AF65-F5344CB8AC3E}">
        <p14:creationId xmlns:p14="http://schemas.microsoft.com/office/powerpoint/2010/main" val="205149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 Describe how GitHub is deployed, distributed, and licensed</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1" y="188002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Which of the following is a feature unique to GitHub Enterprise Cloud (GHEC)?</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1" y="2382857"/>
            <a:ext cx="8943975" cy="2031325"/>
          </a:xfrm>
          <a:prstGeom prst="rect">
            <a:avLst/>
          </a:prstGeom>
          <a:noFill/>
        </p:spPr>
        <p:txBody>
          <a:bodyPr wrap="square" rtlCol="0">
            <a:spAutoFit/>
          </a:bodyPr>
          <a:lstStyle/>
          <a:p>
            <a:pPr marL="342900" indent="-342900" algn="l">
              <a:buFont typeface="+mj-lt"/>
              <a:buAutoNum type="alphaLcParenR"/>
            </a:pPr>
            <a:r>
              <a:rPr lang="en-US" i="0" dirty="0">
                <a:effectLst/>
                <a:latin typeface="Quattrocento Sans" panose="020B0502050000020003" pitchFamily="34" charset="0"/>
              </a:rPr>
              <a:t>Requires on-premises deployment and infrastructure management</a:t>
            </a:r>
          </a:p>
          <a:p>
            <a:pPr marL="342900" indent="-342900" algn="l">
              <a:buFont typeface="+mj-lt"/>
              <a:buAutoNum type="alphaLcParenR"/>
            </a:pPr>
            <a:endParaRPr lang="en-US" i="0" dirty="0">
              <a:effectLst/>
              <a:latin typeface="Quattrocento Sans" panose="020B0502050000020003" pitchFamily="34" charset="0"/>
            </a:endParaRPr>
          </a:p>
          <a:p>
            <a:pPr marL="342900" indent="-342900" algn="l">
              <a:buFont typeface="+mj-lt"/>
              <a:buAutoNum type="alphaLcParenR"/>
            </a:pPr>
            <a:r>
              <a:rPr lang="en-US" i="0" dirty="0">
                <a:effectLst/>
                <a:latin typeface="Quattrocento Sans" panose="020B0502050000020003" pitchFamily="34" charset="0"/>
              </a:rPr>
              <a:t>Provides centralized user management with identity provider integration</a:t>
            </a:r>
          </a:p>
          <a:p>
            <a:pPr marL="342900" indent="-342900" algn="l">
              <a:buFont typeface="+mj-lt"/>
              <a:buAutoNum type="alphaLcParenR"/>
            </a:pPr>
            <a:endParaRPr lang="en-US" i="0" dirty="0">
              <a:effectLst/>
              <a:latin typeface="Quattrocento Sans" panose="020B0502050000020003" pitchFamily="34" charset="0"/>
            </a:endParaRPr>
          </a:p>
          <a:p>
            <a:pPr marL="342900" indent="-342900" algn="l">
              <a:buFont typeface="+mj-lt"/>
              <a:buAutoNum type="alphaLcParenR"/>
            </a:pPr>
            <a:r>
              <a:rPr lang="en-US" i="0" dirty="0">
                <a:effectLst/>
                <a:latin typeface="Quattrocento Sans" panose="020B0502050000020003" pitchFamily="34" charset="0"/>
              </a:rPr>
              <a:t>Must be installed and maintained by the organization's IT team</a:t>
            </a:r>
          </a:p>
          <a:p>
            <a:pPr marL="342900" indent="-342900" algn="l">
              <a:buFont typeface="+mj-lt"/>
              <a:buAutoNum type="alphaLcParenR"/>
            </a:pPr>
            <a:endParaRPr lang="en-US" i="0" dirty="0">
              <a:effectLst/>
              <a:latin typeface="Quattrocento Sans" panose="020B0502050000020003" pitchFamily="34" charset="0"/>
            </a:endParaRPr>
          </a:p>
          <a:p>
            <a:pPr marL="342900" indent="-342900" algn="l">
              <a:buFont typeface="+mj-lt"/>
              <a:buAutoNum type="alphaLcParenR"/>
            </a:pPr>
            <a:r>
              <a:rPr lang="en-US" i="0" dirty="0">
                <a:effectLst/>
                <a:latin typeface="Quattrocento Sans" panose="020B0502050000020003" pitchFamily="34" charset="0"/>
              </a:rPr>
              <a:t>Operates entirely within a private cloud environment</a:t>
            </a: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latin typeface="Quattrocento Sans" panose="020B0502050000020003" pitchFamily="34" charset="0"/>
              </a:rPr>
              <a:t>5 of 8</a:t>
            </a:r>
          </a:p>
        </p:txBody>
      </p:sp>
    </p:spTree>
    <p:extLst>
      <p:ext uri="{BB962C8B-B14F-4D97-AF65-F5344CB8AC3E}">
        <p14:creationId xmlns:p14="http://schemas.microsoft.com/office/powerpoint/2010/main" val="285587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 Describe how GitHub is deployed, distributed, and licensed</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1" y="188002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What actions can you take at enterprise level to manage the use of GitHub Actions in your enterprise instance?</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1" y="2382857"/>
            <a:ext cx="8943975" cy="1754326"/>
          </a:xfrm>
          <a:prstGeom prst="rect">
            <a:avLst/>
          </a:prstGeom>
          <a:noFill/>
        </p:spPr>
        <p:txBody>
          <a:bodyPr wrap="square" rtlCol="0">
            <a:spAutoFit/>
          </a:bodyPr>
          <a:lstStyle/>
          <a:p>
            <a:pPr marL="342900" indent="-342900" algn="l">
              <a:buFont typeface="+mj-lt"/>
              <a:buAutoNum type="alphaLcParenR"/>
            </a:pPr>
            <a:endParaRPr lang="en-US" i="0" dirty="0">
              <a:effectLst/>
              <a:latin typeface="Quattrocento Sans" panose="020B0502050000020003" pitchFamily="34" charset="0"/>
            </a:endParaRPr>
          </a:p>
          <a:p>
            <a:pPr marL="342900" indent="-342900" algn="l">
              <a:buFont typeface="+mj-lt"/>
              <a:buAutoNum type="alphaLcParenR"/>
            </a:pPr>
            <a:r>
              <a:rPr lang="en-US" i="0" dirty="0">
                <a:effectLst/>
                <a:latin typeface="Quattrocento Sans" panose="020B0502050000020003" pitchFamily="34" charset="0"/>
              </a:rPr>
              <a:t>Create workflow templates</a:t>
            </a:r>
          </a:p>
          <a:p>
            <a:pPr marL="342900" indent="-342900" algn="l">
              <a:buFont typeface="+mj-lt"/>
              <a:buAutoNum type="alphaLcParenR"/>
            </a:pPr>
            <a:endParaRPr lang="en-US" i="0" dirty="0">
              <a:effectLst/>
              <a:latin typeface="Quattrocento Sans" panose="020B0502050000020003" pitchFamily="34" charset="0"/>
            </a:endParaRPr>
          </a:p>
          <a:p>
            <a:pPr marL="342900" indent="-342900" algn="l">
              <a:buFont typeface="+mj-lt"/>
              <a:buAutoNum type="alphaLcParenR"/>
            </a:pPr>
            <a:r>
              <a:rPr lang="en-US" i="0" dirty="0">
                <a:effectLst/>
                <a:latin typeface="Quattrocento Sans" panose="020B0502050000020003" pitchFamily="34" charset="0"/>
              </a:rPr>
              <a:t>Configure a GitHub Actions use policy</a:t>
            </a:r>
          </a:p>
          <a:p>
            <a:pPr marL="342900" indent="-342900" algn="l">
              <a:buFont typeface="+mj-lt"/>
              <a:buAutoNum type="alphaLcParenR"/>
            </a:pPr>
            <a:endParaRPr lang="en-US" i="0" dirty="0">
              <a:effectLst/>
              <a:latin typeface="Quattrocento Sans" panose="020B0502050000020003" pitchFamily="34" charset="0"/>
            </a:endParaRPr>
          </a:p>
          <a:p>
            <a:pPr marL="342900" indent="-342900" algn="l">
              <a:buFont typeface="+mj-lt"/>
              <a:buAutoNum type="alphaLcParenR"/>
            </a:pPr>
            <a:r>
              <a:rPr lang="en-US" i="0" dirty="0">
                <a:effectLst/>
                <a:latin typeface="Quattrocento Sans" panose="020B0502050000020003" pitchFamily="34" charset="0"/>
              </a:rPr>
              <a:t>Manually sync public actions in Enterprise Cloud</a:t>
            </a: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latin typeface="Quattrocento Sans" panose="020B0502050000020003" pitchFamily="34" charset="0"/>
              </a:rPr>
              <a:t>6 of 8</a:t>
            </a:r>
          </a:p>
        </p:txBody>
      </p:sp>
    </p:spTree>
    <p:extLst>
      <p:ext uri="{BB962C8B-B14F-4D97-AF65-F5344CB8AC3E}">
        <p14:creationId xmlns:p14="http://schemas.microsoft.com/office/powerpoint/2010/main" val="417367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 Describe how GitHub is deployed, distributed, and licensed</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1" y="188002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What actions can you take to configure self-hosted runners for your enterprise use?</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1" y="2382857"/>
            <a:ext cx="8943975" cy="1754326"/>
          </a:xfrm>
          <a:prstGeom prst="rect">
            <a:avLst/>
          </a:prstGeom>
          <a:noFill/>
        </p:spPr>
        <p:txBody>
          <a:bodyPr wrap="square" rtlCol="0">
            <a:spAutoFit/>
          </a:bodyPr>
          <a:lstStyle/>
          <a:p>
            <a:pPr marL="342900" indent="-342900" algn="l">
              <a:buFont typeface="+mj-lt"/>
              <a:buAutoNum type="alphaLcParenR"/>
            </a:pPr>
            <a:endParaRPr lang="en-US" i="0" dirty="0">
              <a:effectLst/>
              <a:latin typeface="Quattrocento Sans" panose="020B0502050000020003" pitchFamily="34" charset="0"/>
            </a:endParaRPr>
          </a:p>
          <a:p>
            <a:pPr marL="342900" indent="-342900" algn="l">
              <a:buFont typeface="+mj-lt"/>
              <a:buAutoNum type="alphaLcParenR"/>
            </a:pPr>
            <a:r>
              <a:rPr lang="en-US" i="0" dirty="0">
                <a:effectLst/>
                <a:latin typeface="Quattrocento Sans" panose="020B0502050000020003" pitchFamily="34" charset="0"/>
              </a:rPr>
              <a:t>Create and add custom labels to your runners</a:t>
            </a:r>
          </a:p>
          <a:p>
            <a:pPr marL="342900" indent="-342900" algn="l">
              <a:buFont typeface="+mj-lt"/>
              <a:buAutoNum type="alphaLcParenR"/>
            </a:pPr>
            <a:endParaRPr lang="en-US" i="0" dirty="0">
              <a:effectLst/>
              <a:latin typeface="Quattrocento Sans" panose="020B0502050000020003" pitchFamily="34" charset="0"/>
            </a:endParaRPr>
          </a:p>
          <a:p>
            <a:pPr marL="342900" indent="-342900" algn="l">
              <a:buFont typeface="+mj-lt"/>
              <a:buAutoNum type="alphaLcParenR"/>
            </a:pPr>
            <a:r>
              <a:rPr lang="en-US" i="0" dirty="0">
                <a:effectLst/>
                <a:latin typeface="Quattrocento Sans" panose="020B0502050000020003" pitchFamily="34" charset="0"/>
              </a:rPr>
              <a:t>Add proxy configurations to your runners after they start.</a:t>
            </a:r>
          </a:p>
          <a:p>
            <a:pPr marL="342900" indent="-342900" algn="l">
              <a:buFont typeface="+mj-lt"/>
              <a:buAutoNum type="alphaLcParenR"/>
            </a:pPr>
            <a:endParaRPr lang="en-US" i="0" dirty="0">
              <a:effectLst/>
              <a:latin typeface="Quattrocento Sans" panose="020B0502050000020003" pitchFamily="34" charset="0"/>
            </a:endParaRPr>
          </a:p>
          <a:p>
            <a:pPr marL="342900" indent="-342900" algn="l">
              <a:buFont typeface="+mj-lt"/>
              <a:buAutoNum type="alphaLcParenR"/>
            </a:pPr>
            <a:r>
              <a:rPr lang="en-US" i="0" dirty="0">
                <a:effectLst/>
                <a:latin typeface="Quattrocento Sans" panose="020B0502050000020003" pitchFamily="34" charset="0"/>
              </a:rPr>
              <a:t>Add the IP address or IP address range of your runners at repository level.</a:t>
            </a: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latin typeface="Quattrocento Sans" panose="020B0502050000020003" pitchFamily="34" charset="0"/>
              </a:rPr>
              <a:t>7 of 8</a:t>
            </a:r>
          </a:p>
        </p:txBody>
      </p:sp>
    </p:spTree>
    <p:extLst>
      <p:ext uri="{BB962C8B-B14F-4D97-AF65-F5344CB8AC3E}">
        <p14:creationId xmlns:p14="http://schemas.microsoft.com/office/powerpoint/2010/main" val="248990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 Describe how GitHub is deployed, distributed, and licensed</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1" y="188002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What are encrypted secrets?</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1" y="2382857"/>
            <a:ext cx="8943975" cy="2308324"/>
          </a:xfrm>
          <a:prstGeom prst="rect">
            <a:avLst/>
          </a:prstGeom>
          <a:noFill/>
        </p:spPr>
        <p:txBody>
          <a:bodyPr wrap="square" rtlCol="0">
            <a:spAutoFit/>
          </a:bodyPr>
          <a:lstStyle/>
          <a:p>
            <a:pPr marL="342900" indent="-342900" algn="l">
              <a:buFont typeface="+mj-lt"/>
              <a:buAutoNum type="alphaLcParenR"/>
            </a:pPr>
            <a:endParaRPr lang="en-US" i="0" dirty="0">
              <a:effectLst/>
              <a:latin typeface="Quattrocento Sans" panose="020B0502050000020003" pitchFamily="34" charset="0"/>
            </a:endParaRPr>
          </a:p>
          <a:p>
            <a:pPr marL="342900" indent="-342900" algn="l">
              <a:buFont typeface="+mj-lt"/>
              <a:buAutoNum type="alphaLcParenR"/>
            </a:pPr>
            <a:r>
              <a:rPr lang="en-US" i="0" dirty="0">
                <a:effectLst/>
                <a:latin typeface="Quattrocento Sans" panose="020B0502050000020003" pitchFamily="34" charset="0"/>
              </a:rPr>
              <a:t>Encrypted secrets are authentication tokens you can generate in your account settings.</a:t>
            </a:r>
          </a:p>
          <a:p>
            <a:pPr marL="342900" indent="-342900" algn="l">
              <a:buFont typeface="+mj-lt"/>
              <a:buAutoNum type="alphaLcParenR"/>
            </a:pPr>
            <a:endParaRPr lang="en-US" i="0" dirty="0">
              <a:effectLst/>
              <a:latin typeface="Quattrocento Sans" panose="020B0502050000020003" pitchFamily="34" charset="0"/>
            </a:endParaRPr>
          </a:p>
          <a:p>
            <a:pPr marL="342900" indent="-342900" algn="l">
              <a:buFont typeface="+mj-lt"/>
              <a:buAutoNum type="alphaLcParenR"/>
            </a:pPr>
            <a:r>
              <a:rPr lang="en-US" i="0" dirty="0">
                <a:effectLst/>
                <a:latin typeface="Quattrocento Sans" panose="020B0502050000020003" pitchFamily="34" charset="0"/>
              </a:rPr>
              <a:t>Encrypted secrets are the equivalent of SSH keys in GitHub.</a:t>
            </a:r>
          </a:p>
          <a:p>
            <a:pPr marL="342900" indent="-342900" algn="l">
              <a:buFont typeface="+mj-lt"/>
              <a:buAutoNum type="alphaLcParenR"/>
            </a:pPr>
            <a:endParaRPr lang="en-US" i="0" dirty="0">
              <a:effectLst/>
              <a:latin typeface="Quattrocento Sans" panose="020B0502050000020003" pitchFamily="34" charset="0"/>
            </a:endParaRPr>
          </a:p>
          <a:p>
            <a:pPr marL="342900" indent="-342900" algn="l">
              <a:buFont typeface="+mj-lt"/>
              <a:buAutoNum type="alphaLcParenR"/>
            </a:pPr>
            <a:r>
              <a:rPr lang="en-US" i="0" dirty="0">
                <a:effectLst/>
                <a:latin typeface="Quattrocento Sans" panose="020B0502050000020003" pitchFamily="34" charset="0"/>
              </a:rPr>
              <a:t>Encrypted secrets are encrypted environment variables you can create to store sensitive information.</a:t>
            </a: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latin typeface="Quattrocento Sans" panose="020B0502050000020003" pitchFamily="34" charset="0"/>
              </a:rPr>
              <a:t>8 of 8</a:t>
            </a:r>
          </a:p>
        </p:txBody>
      </p:sp>
    </p:spTree>
    <p:extLst>
      <p:ext uri="{BB962C8B-B14F-4D97-AF65-F5344CB8AC3E}">
        <p14:creationId xmlns:p14="http://schemas.microsoft.com/office/powerpoint/2010/main" val="30861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88262" y="389165"/>
            <a:ext cx="8193024" cy="492443"/>
          </a:xfrm>
        </p:spPr>
        <p:txBody>
          <a:bodyPr>
            <a:normAutofit fontScale="90000"/>
          </a:bodyPr>
          <a:lstStyle/>
          <a:p>
            <a:r>
              <a:rPr lang="en-US" sz="3200" dirty="0">
                <a:latin typeface="Quattrocento Sans" panose="020B0502050000020003" pitchFamily="34" charset="0"/>
              </a:rPr>
              <a:t>Summary</a:t>
            </a:r>
          </a:p>
        </p:txBody>
      </p:sp>
      <p:sp>
        <p:nvSpPr>
          <p:cNvPr id="4" name="TextBox 3">
            <a:extLst>
              <a:ext uri="{FF2B5EF4-FFF2-40B4-BE49-F238E27FC236}">
                <a16:creationId xmlns:a16="http://schemas.microsoft.com/office/drawing/2014/main" id="{BB00F4D9-3179-D4C3-EA1A-93759907D20F}"/>
              </a:ext>
            </a:extLst>
          </p:cNvPr>
          <p:cNvSpPr txBox="1"/>
          <p:nvPr/>
        </p:nvSpPr>
        <p:spPr>
          <a:xfrm>
            <a:off x="588261" y="3853199"/>
            <a:ext cx="5568754" cy="1015663"/>
          </a:xfrm>
          <a:prstGeom prst="rect">
            <a:avLst/>
          </a:prstGeom>
          <a:noFill/>
        </p:spPr>
        <p:txBody>
          <a:bodyPr wrap="square">
            <a:spAutoFit/>
          </a:bodyPr>
          <a:lstStyle/>
          <a:p>
            <a:pPr algn="l"/>
            <a:r>
              <a:rPr lang="en-US" sz="2000" b="1" i="0" dirty="0">
                <a:solidFill>
                  <a:srgbClr val="161616"/>
                </a:solidFill>
                <a:effectLst/>
                <a:latin typeface="Quattrocento Sans" panose="020B0502050000020003" pitchFamily="34" charset="0"/>
              </a:rPr>
              <a:t>Learn more</a:t>
            </a:r>
          </a:p>
          <a:p>
            <a:pPr algn="l"/>
            <a:r>
              <a:rPr lang="en-US" sz="2000" b="0" i="0" dirty="0">
                <a:solidFill>
                  <a:srgbClr val="161616"/>
                </a:solidFill>
                <a:effectLst/>
                <a:latin typeface="Quattrocento Sans" panose="020B0502050000020003" pitchFamily="34" charset="0"/>
              </a:rPr>
              <a:t>Here are some links to more information on the topics we discussed in this module.</a:t>
            </a:r>
          </a:p>
        </p:txBody>
      </p:sp>
      <p:sp>
        <p:nvSpPr>
          <p:cNvPr id="3" name="TextBox 2">
            <a:extLst>
              <a:ext uri="{FF2B5EF4-FFF2-40B4-BE49-F238E27FC236}">
                <a16:creationId xmlns:a16="http://schemas.microsoft.com/office/drawing/2014/main" id="{0E530E54-35F6-015B-2DB1-C388AC6F72E2}"/>
              </a:ext>
            </a:extLst>
          </p:cNvPr>
          <p:cNvSpPr txBox="1"/>
          <p:nvPr/>
        </p:nvSpPr>
        <p:spPr>
          <a:xfrm>
            <a:off x="588261" y="913933"/>
            <a:ext cx="10605255" cy="2939266"/>
          </a:xfrm>
          <a:prstGeom prst="rect">
            <a:avLst/>
          </a:prstGeom>
          <a:noFill/>
        </p:spPr>
        <p:txBody>
          <a:bodyPr wrap="square">
            <a:spAutoFit/>
          </a:bodyPr>
          <a:lstStyle/>
          <a:p>
            <a:pPr algn="l">
              <a:spcAft>
                <a:spcPts val="600"/>
              </a:spcAft>
            </a:pPr>
            <a:r>
              <a:rPr lang="en-US" sz="2000" b="0" i="0" dirty="0">
                <a:solidFill>
                  <a:srgbClr val="161616"/>
                </a:solidFill>
                <a:effectLst/>
                <a:latin typeface="Quattrocento Sans" panose="020B0502050000020003" pitchFamily="34" charset="0"/>
              </a:rPr>
              <a:t>In this module, you learned:</a:t>
            </a:r>
          </a:p>
          <a:p>
            <a:pPr marL="342900" indent="-342900" algn="l">
              <a:spcAft>
                <a:spcPts val="600"/>
              </a:spcAft>
              <a:buFont typeface="Arial" panose="020B0604020202020204" pitchFamily="34" charset="0"/>
              <a:buChar char="•"/>
            </a:pPr>
            <a:r>
              <a:rPr lang="en-US" sz="2000" b="0" i="0" dirty="0">
                <a:solidFill>
                  <a:srgbClr val="161616"/>
                </a:solidFill>
                <a:effectLst/>
                <a:latin typeface="Quattrocento Sans" panose="020B0502050000020003" pitchFamily="34" charset="0"/>
              </a:rPr>
              <a:t>The different types of GitHub accounts: Personal, Organization, and Enterprise.</a:t>
            </a:r>
          </a:p>
          <a:p>
            <a:pPr marL="342900" indent="-342900" algn="l">
              <a:spcAft>
                <a:spcPts val="600"/>
              </a:spcAft>
              <a:buFont typeface="Arial" panose="020B0604020202020204" pitchFamily="34" charset="0"/>
              <a:buChar char="•"/>
            </a:pPr>
            <a:r>
              <a:rPr lang="en-US" sz="2000" b="0" i="0" dirty="0">
                <a:solidFill>
                  <a:srgbClr val="161616"/>
                </a:solidFill>
                <a:effectLst/>
                <a:latin typeface="Quattrocento Sans" panose="020B0502050000020003" pitchFamily="34" charset="0"/>
              </a:rPr>
              <a:t>The GitHub plans: GitHub Free for personal accounts and organizations, GitHub Pro for personal accounts, GitHub Team, and GitHub Enterprise.</a:t>
            </a:r>
          </a:p>
          <a:p>
            <a:pPr marL="342900" indent="-342900" algn="l">
              <a:spcAft>
                <a:spcPts val="600"/>
              </a:spcAft>
              <a:buFont typeface="Arial" panose="020B0604020202020204" pitchFamily="34" charset="0"/>
              <a:buChar char="•"/>
            </a:pPr>
            <a:r>
              <a:rPr lang="en-US" sz="2000" b="0" i="0" dirty="0">
                <a:solidFill>
                  <a:srgbClr val="161616"/>
                </a:solidFill>
                <a:effectLst/>
                <a:latin typeface="Quattrocento Sans" panose="020B0502050000020003" pitchFamily="34" charset="0"/>
              </a:rPr>
              <a:t>The features associated with accessing GitHub on GitHub Mobile and GitHub Desktop.</a:t>
            </a:r>
          </a:p>
          <a:p>
            <a:pPr marL="342900" indent="-342900" algn="l">
              <a:spcAft>
                <a:spcPts val="600"/>
              </a:spcAft>
              <a:buFont typeface="Arial" panose="020B0604020202020204" pitchFamily="34" charset="0"/>
              <a:buChar char="•"/>
            </a:pPr>
            <a:r>
              <a:rPr lang="en-US" sz="2000" b="0" i="0" dirty="0">
                <a:solidFill>
                  <a:srgbClr val="161616"/>
                </a:solidFill>
                <a:effectLst/>
                <a:latin typeface="Quattrocento Sans" panose="020B0502050000020003" pitchFamily="34" charset="0"/>
              </a:rPr>
              <a:t>A brief overview of GitHub billing and payments.</a:t>
            </a:r>
          </a:p>
          <a:p>
            <a:pPr algn="l">
              <a:spcAft>
                <a:spcPts val="600"/>
              </a:spcAft>
            </a:pPr>
            <a:r>
              <a:rPr lang="en-US" sz="2000" b="0" i="0" dirty="0">
                <a:solidFill>
                  <a:srgbClr val="161616"/>
                </a:solidFill>
                <a:effectLst/>
                <a:latin typeface="Quattrocento Sans" panose="020B0502050000020003" pitchFamily="34" charset="0"/>
              </a:rPr>
              <a:t>Your understanding of GitHub's product platform, accounts, plans, how to access GitHub, and the different billing options helps you to optimize its usage within your organization.</a:t>
            </a:r>
            <a:endParaRPr lang="en-US" b="0" i="0" dirty="0">
              <a:solidFill>
                <a:srgbClr val="161616"/>
              </a:solidFill>
              <a:effectLst/>
              <a:latin typeface="Quattrocento Sans" panose="020B0502050000020003" pitchFamily="34" charset="0"/>
            </a:endParaRPr>
          </a:p>
        </p:txBody>
      </p:sp>
      <p:sp>
        <p:nvSpPr>
          <p:cNvPr id="2" name="Footer Placeholder 1">
            <a:extLst>
              <a:ext uri="{FF2B5EF4-FFF2-40B4-BE49-F238E27FC236}">
                <a16:creationId xmlns:a16="http://schemas.microsoft.com/office/drawing/2014/main" id="{96990959-42CE-847B-5D1A-63970468F3A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5" name="TextBox 4">
            <a:extLst>
              <a:ext uri="{FF2B5EF4-FFF2-40B4-BE49-F238E27FC236}">
                <a16:creationId xmlns:a16="http://schemas.microsoft.com/office/drawing/2014/main" id="{FDC4039A-6521-080A-0E2E-7CB81C08CCA3}"/>
              </a:ext>
            </a:extLst>
          </p:cNvPr>
          <p:cNvSpPr txBox="1"/>
          <p:nvPr/>
        </p:nvSpPr>
        <p:spPr>
          <a:xfrm>
            <a:off x="630302" y="4928366"/>
            <a:ext cx="3198248" cy="954107"/>
          </a:xfrm>
          <a:prstGeom prst="rect">
            <a:avLst/>
          </a:prstGeom>
          <a:noFill/>
        </p:spPr>
        <p:txBody>
          <a:bodyPr wrap="square" numCol="1">
            <a:spAutoFit/>
          </a:bodyPr>
          <a:lstStyle/>
          <a:p>
            <a:pPr marL="285750" indent="-285750" algn="l">
              <a:buFont typeface="Arial" panose="020B0604020202020204" pitchFamily="34" charset="0"/>
              <a:buChar char="•"/>
            </a:pPr>
            <a:r>
              <a:rPr lang="en-US" sz="1400" b="0" i="0" u="sng"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GitHub's plans</a:t>
            </a:r>
            <a:endParaRPr lang="en-US" sz="1400" b="0" i="0" dirty="0">
              <a:solidFill>
                <a:srgbClr val="00B0F0"/>
              </a:solidFill>
              <a:effectLst/>
              <a:latin typeface="Quattrocento Sans" panose="020B0502050000020003" pitchFamily="34" charset="0"/>
            </a:endParaRPr>
          </a:p>
          <a:p>
            <a:pPr marL="285750" indent="-285750" algn="l">
              <a:buFont typeface="Arial" panose="020B0604020202020204" pitchFamily="34" charset="0"/>
              <a:buChar char="•"/>
            </a:pPr>
            <a:r>
              <a:rPr lang="en-US" sz="1400" b="0" i="0" u="none" strike="noStrike" dirty="0">
                <a:solidFill>
                  <a:srgbClr val="00B0F0"/>
                </a:solidFill>
                <a:effectLst/>
                <a:latin typeface="Quattrocento Sans" panose="020B0502050000020003" pitchFamily="34" charset="0"/>
                <a:hlinkClick r:id="rId4">
                  <a:extLst>
                    <a:ext uri="{A12FA001-AC4F-418D-AE19-62706E023703}">
                      <ahyp:hlinkClr xmlns:ahyp="http://schemas.microsoft.com/office/drawing/2018/hyperlinkcolor" val="tx"/>
                    </a:ext>
                  </a:extLst>
                </a:hlinkClick>
              </a:rPr>
              <a:t>GitHub's billing and payments</a:t>
            </a:r>
            <a:endParaRPr lang="en-US" sz="1400" b="0" i="0" dirty="0">
              <a:solidFill>
                <a:srgbClr val="00B0F0"/>
              </a:solidFill>
              <a:effectLst/>
              <a:latin typeface="Quattrocento Sans" panose="020B0502050000020003" pitchFamily="34" charset="0"/>
            </a:endParaRPr>
          </a:p>
          <a:p>
            <a:pPr marL="285750" indent="-285750" algn="l">
              <a:buFont typeface="Arial" panose="020B0604020202020204" pitchFamily="34" charset="0"/>
              <a:buChar char="•"/>
            </a:pPr>
            <a:r>
              <a:rPr lang="en-US" sz="1400" b="0" i="0" u="none" strike="noStrike" dirty="0">
                <a:solidFill>
                  <a:srgbClr val="00B0F0"/>
                </a:solidFill>
                <a:effectLst/>
                <a:latin typeface="Quattrocento Sans" panose="020B0502050000020003" pitchFamily="34" charset="0"/>
                <a:hlinkClick r:id="rId5">
                  <a:extLst>
                    <a:ext uri="{A12FA001-AC4F-418D-AE19-62706E023703}">
                      <ahyp:hlinkClr xmlns:ahyp="http://schemas.microsoft.com/office/drawing/2018/hyperlinkcolor" val="tx"/>
                    </a:ext>
                  </a:extLst>
                </a:hlinkClick>
              </a:rPr>
              <a:t>Managing your license for GitHub Enterprise</a:t>
            </a:r>
            <a:endParaRPr lang="en-US" sz="1400" b="0" i="0" dirty="0">
              <a:solidFill>
                <a:srgbClr val="00B0F0"/>
              </a:solidFill>
              <a:effectLst/>
              <a:latin typeface="Quattrocento Sans" panose="020B0502050000020003" pitchFamily="34" charset="0"/>
            </a:endParaRPr>
          </a:p>
        </p:txBody>
      </p:sp>
    </p:spTree>
    <p:extLst>
      <p:ext uri="{BB962C8B-B14F-4D97-AF65-F5344CB8AC3E}">
        <p14:creationId xmlns:p14="http://schemas.microsoft.com/office/powerpoint/2010/main" val="80943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10F1B-D5C6-486B-3CB9-B2DF03CEB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7B49B-0FCF-A745-9D78-4EED8A4CB9DD}"/>
              </a:ext>
            </a:extLst>
          </p:cNvPr>
          <p:cNvSpPr>
            <a:spLocks noGrp="1"/>
          </p:cNvSpPr>
          <p:nvPr>
            <p:ph type="title"/>
          </p:nvPr>
        </p:nvSpPr>
        <p:spPr>
          <a:xfrm>
            <a:off x="481122" y="591772"/>
            <a:ext cx="8193024" cy="307777"/>
          </a:xfrm>
        </p:spPr>
        <p:txBody>
          <a:bodyPr>
            <a:normAutofit fontScale="90000"/>
          </a:bodyPr>
          <a:lstStyle/>
          <a:p>
            <a:r>
              <a:rPr lang="en-US" sz="3200" dirty="0">
                <a:latin typeface="Quattrocento Sans" panose="020B0502050000020003" pitchFamily="34" charset="0"/>
              </a:rPr>
              <a:t>GitHub account types</a:t>
            </a:r>
          </a:p>
        </p:txBody>
      </p:sp>
      <p:sp>
        <p:nvSpPr>
          <p:cNvPr id="9" name="Rectangle 8">
            <a:extLst>
              <a:ext uri="{FF2B5EF4-FFF2-40B4-BE49-F238E27FC236}">
                <a16:creationId xmlns:a16="http://schemas.microsoft.com/office/drawing/2014/main" id="{413D2103-2C97-2DBC-43AA-3494CD1262C7}"/>
              </a:ext>
            </a:extLst>
          </p:cNvPr>
          <p:cNvSpPr/>
          <p:nvPr/>
        </p:nvSpPr>
        <p:spPr>
          <a:xfrm>
            <a:off x="1625264" y="1655433"/>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2" name="Rectangle 11">
            <a:extLst>
              <a:ext uri="{FF2B5EF4-FFF2-40B4-BE49-F238E27FC236}">
                <a16:creationId xmlns:a16="http://schemas.microsoft.com/office/drawing/2014/main" id="{F434E8D8-402B-9864-D58F-DA18251DF25E}"/>
              </a:ext>
            </a:extLst>
          </p:cNvPr>
          <p:cNvSpPr>
            <a:spLocks/>
          </p:cNvSpPr>
          <p:nvPr/>
        </p:nvSpPr>
        <p:spPr>
          <a:xfrm>
            <a:off x="335297" y="2193575"/>
            <a:ext cx="3464543" cy="4214981"/>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3" name="TextBox 12">
            <a:extLst>
              <a:ext uri="{FF2B5EF4-FFF2-40B4-BE49-F238E27FC236}">
                <a16:creationId xmlns:a16="http://schemas.microsoft.com/office/drawing/2014/main" id="{1851AE00-0FF8-8A51-3EB7-117E591F2211}"/>
              </a:ext>
            </a:extLst>
          </p:cNvPr>
          <p:cNvSpPr txBox="1"/>
          <p:nvPr/>
        </p:nvSpPr>
        <p:spPr>
          <a:xfrm>
            <a:off x="386734" y="2253928"/>
            <a:ext cx="3754908" cy="338554"/>
          </a:xfrm>
          <a:prstGeom prst="rect">
            <a:avLst/>
          </a:prstGeom>
          <a:noFill/>
        </p:spPr>
        <p:txBody>
          <a:bodyPr wrap="square" rtlCol="0">
            <a:spAutoFit/>
          </a:bodyPr>
          <a:lstStyle/>
          <a:p>
            <a:r>
              <a:rPr lang="en-US" sz="1600" b="1" dirty="0">
                <a:latin typeface="Quattrocento Sans" panose="020B0502050000020003" pitchFamily="34" charset="0"/>
                <a:cs typeface="Segoe UI"/>
              </a:rPr>
              <a:t>Personal Accounts</a:t>
            </a:r>
            <a:endParaRPr lang="en-US" sz="1600" dirty="0">
              <a:latin typeface="Quattrocento Sans" panose="020B0502050000020003" pitchFamily="34" charset="0"/>
              <a:cs typeface="Segoe UI"/>
            </a:endParaRPr>
          </a:p>
        </p:txBody>
      </p:sp>
      <p:sp>
        <p:nvSpPr>
          <p:cNvPr id="14" name="TextBox 13">
            <a:extLst>
              <a:ext uri="{FF2B5EF4-FFF2-40B4-BE49-F238E27FC236}">
                <a16:creationId xmlns:a16="http://schemas.microsoft.com/office/drawing/2014/main" id="{94A3FA1B-DC1D-01E2-4230-241F0A63EE5D}"/>
              </a:ext>
            </a:extLst>
          </p:cNvPr>
          <p:cNvSpPr txBox="1"/>
          <p:nvPr/>
        </p:nvSpPr>
        <p:spPr>
          <a:xfrm>
            <a:off x="417511" y="2499794"/>
            <a:ext cx="3382329" cy="3908762"/>
          </a:xfrm>
          <a:prstGeom prst="rect">
            <a:avLst/>
          </a:prstGeom>
          <a:noFill/>
        </p:spPr>
        <p:txBody>
          <a:bodyPr wrap="square" rtlCol="0">
            <a:spAutoFit/>
          </a:bodyPr>
          <a:lstStyle/>
          <a:p>
            <a:pPr algn="just">
              <a:spcAft>
                <a:spcPts val="1200"/>
              </a:spcAft>
            </a:pPr>
            <a:r>
              <a:rPr lang="en-US" sz="1200" b="0" i="0" dirty="0">
                <a:effectLst/>
                <a:latin typeface="Quattrocento Sans" panose="020B0502050000020003" pitchFamily="34" charset="0"/>
              </a:rPr>
              <a:t>Every person who uses </a:t>
            </a:r>
            <a:r>
              <a:rPr lang="en-US" sz="1200" b="0" i="0" dirty="0" err="1">
                <a:effectLst/>
                <a:latin typeface="Quattrocento Sans" panose="020B0502050000020003" pitchFamily="34" charset="0"/>
              </a:rPr>
              <a:t>GitHub.com</a:t>
            </a:r>
            <a:r>
              <a:rPr lang="en-US" sz="1200" b="0" i="0" dirty="0">
                <a:effectLst/>
                <a:latin typeface="Quattrocento Sans" panose="020B0502050000020003" pitchFamily="34" charset="0"/>
              </a:rPr>
              <a:t> signs into a personal account (sometimes referred to as a user account). Your personal/user account is your identity on </a:t>
            </a:r>
            <a:r>
              <a:rPr lang="en-US" sz="1200" b="0" i="0" dirty="0" err="1">
                <a:effectLst/>
                <a:latin typeface="Quattrocento Sans" panose="020B0502050000020003" pitchFamily="34" charset="0"/>
              </a:rPr>
              <a:t>GitHub.com</a:t>
            </a:r>
            <a:r>
              <a:rPr lang="en-US" sz="1200" b="0" i="0" dirty="0">
                <a:effectLst/>
                <a:latin typeface="Quattrocento Sans" panose="020B0502050000020003" pitchFamily="34" charset="0"/>
              </a:rPr>
              <a:t> and has a username and profile.</a:t>
            </a:r>
          </a:p>
          <a:p>
            <a:pPr algn="just">
              <a:spcAft>
                <a:spcPts val="1200"/>
              </a:spcAft>
            </a:pPr>
            <a:r>
              <a:rPr lang="en-US" sz="1200" b="0" i="0" dirty="0">
                <a:effectLst/>
                <a:latin typeface="Quattrocento Sans" panose="020B0502050000020003" pitchFamily="34" charset="0"/>
              </a:rPr>
              <a:t>Your personal/user account can own resources such as repositories, packages, and projects and has a straightforward way to manage your permission. Actions that you take on </a:t>
            </a:r>
            <a:r>
              <a:rPr lang="en-US" sz="1200" b="0" i="0" dirty="0" err="1">
                <a:effectLst/>
                <a:latin typeface="Quattrocento Sans" panose="020B0502050000020003" pitchFamily="34" charset="0"/>
              </a:rPr>
              <a:t>GitHub.com</a:t>
            </a:r>
            <a:r>
              <a:rPr lang="en-US" sz="1200" b="0" i="0" dirty="0">
                <a:effectLst/>
                <a:latin typeface="Quattrocento Sans" panose="020B0502050000020003" pitchFamily="34" charset="0"/>
              </a:rPr>
              <a:t>, such as creating an issue or reviewing a pull request, are attributed to your personal account.</a:t>
            </a:r>
          </a:p>
          <a:p>
            <a:pPr algn="just">
              <a:spcAft>
                <a:spcPts val="1200"/>
              </a:spcAft>
            </a:pPr>
            <a:r>
              <a:rPr lang="en-US" sz="1200" b="0" i="0" dirty="0">
                <a:effectLst/>
                <a:latin typeface="Quattrocento Sans" panose="020B0502050000020003" pitchFamily="34" charset="0"/>
              </a:rPr>
              <a:t>Each personal account uses either GitHub Free or GitHub Pro. All personal accounts can own an unlimited number of public and private repositories, with an unlimited number of collaborators on those repositories. If you use GitHub Free, private repositories owned by your personal account have a limited feature set.</a:t>
            </a:r>
          </a:p>
        </p:txBody>
      </p:sp>
      <p:sp>
        <p:nvSpPr>
          <p:cNvPr id="7" name="Rectangle 6">
            <a:extLst>
              <a:ext uri="{FF2B5EF4-FFF2-40B4-BE49-F238E27FC236}">
                <a16:creationId xmlns:a16="http://schemas.microsoft.com/office/drawing/2014/main" id="{16FBC55A-B94F-DD46-C213-E904FB0D3CD8}"/>
              </a:ext>
            </a:extLst>
          </p:cNvPr>
          <p:cNvSpPr/>
          <p:nvPr/>
        </p:nvSpPr>
        <p:spPr>
          <a:xfrm>
            <a:off x="5778281" y="1838367"/>
            <a:ext cx="880014" cy="5848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5" name="Rectangle 14">
            <a:extLst>
              <a:ext uri="{FF2B5EF4-FFF2-40B4-BE49-F238E27FC236}">
                <a16:creationId xmlns:a16="http://schemas.microsoft.com/office/drawing/2014/main" id="{CA13B9B3-69E9-C79C-3826-D54C6576D731}"/>
              </a:ext>
            </a:extLst>
          </p:cNvPr>
          <p:cNvSpPr/>
          <p:nvPr/>
        </p:nvSpPr>
        <p:spPr>
          <a:xfrm>
            <a:off x="9820262" y="1854483"/>
            <a:ext cx="880014" cy="5208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3" name="Text Placeholder 2">
            <a:extLst>
              <a:ext uri="{FF2B5EF4-FFF2-40B4-BE49-F238E27FC236}">
                <a16:creationId xmlns:a16="http://schemas.microsoft.com/office/drawing/2014/main" id="{B77D300C-3882-AB9E-DA1E-A5312C6D8EC2}"/>
              </a:ext>
            </a:extLst>
          </p:cNvPr>
          <p:cNvSpPr txBox="1">
            <a:spLocks/>
          </p:cNvSpPr>
          <p:nvPr/>
        </p:nvSpPr>
        <p:spPr>
          <a:xfrm>
            <a:off x="575499" y="1033459"/>
            <a:ext cx="959706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1800" b="0" i="0" dirty="0">
                <a:effectLst/>
                <a:latin typeface="Quattrocento Sans" panose="020B0502050000020003" pitchFamily="34" charset="0"/>
              </a:rPr>
              <a:t>It's important to understand that there's a difference between the types of GitHub accounts and the GitHub plans. Here are the three types of GitHub accounts:</a:t>
            </a:r>
          </a:p>
        </p:txBody>
      </p:sp>
      <p:sp>
        <p:nvSpPr>
          <p:cNvPr id="4" name="Footer Placeholder 3">
            <a:extLst>
              <a:ext uri="{FF2B5EF4-FFF2-40B4-BE49-F238E27FC236}">
                <a16:creationId xmlns:a16="http://schemas.microsoft.com/office/drawing/2014/main" id="{8807CA4A-FB8D-4DD3-F2C5-1D100A6B2103}"/>
              </a:ext>
            </a:extLst>
          </p:cNvPr>
          <p:cNvSpPr>
            <a:spLocks noGrp="1" noRot="1" noMove="1" noResize="1" noEditPoints="1" noAdjustHandles="1" noChangeArrowheads="1" noChangeShapeType="1"/>
          </p:cNvSpPr>
          <p:nvPr>
            <p:ph type="ftr" sz="quarter" idx="3"/>
          </p:nvPr>
        </p:nvSpPr>
        <p:spPr/>
        <p:txBody>
          <a:bodyPr/>
          <a:lstStyle/>
          <a:p>
            <a:pPr defTabSz="914367">
              <a:defRPr/>
            </a:pPr>
            <a:r>
              <a:rPr lang="en-US" dirty="0">
                <a:solidFill>
                  <a:srgbClr val="000000"/>
                </a:solidFill>
              </a:rPr>
              <a:t>© Copyright Microsoft Corporation. All rights reserved.</a:t>
            </a:r>
          </a:p>
        </p:txBody>
      </p:sp>
      <p:sp>
        <p:nvSpPr>
          <p:cNvPr id="6" name="Rectangle 5">
            <a:extLst>
              <a:ext uri="{FF2B5EF4-FFF2-40B4-BE49-F238E27FC236}">
                <a16:creationId xmlns:a16="http://schemas.microsoft.com/office/drawing/2014/main" id="{44330227-2ACA-8C8B-7A7D-7C1940AFBE07}"/>
              </a:ext>
            </a:extLst>
          </p:cNvPr>
          <p:cNvSpPr>
            <a:spLocks/>
          </p:cNvSpPr>
          <p:nvPr/>
        </p:nvSpPr>
        <p:spPr>
          <a:xfrm>
            <a:off x="4060858" y="2193575"/>
            <a:ext cx="4352101" cy="4396686"/>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8" name="TextBox 7">
            <a:extLst>
              <a:ext uri="{FF2B5EF4-FFF2-40B4-BE49-F238E27FC236}">
                <a16:creationId xmlns:a16="http://schemas.microsoft.com/office/drawing/2014/main" id="{ECF29C0A-0115-5352-A7D2-3594BD7328CE}"/>
              </a:ext>
            </a:extLst>
          </p:cNvPr>
          <p:cNvSpPr txBox="1"/>
          <p:nvPr/>
        </p:nvSpPr>
        <p:spPr>
          <a:xfrm>
            <a:off x="4113329" y="2253928"/>
            <a:ext cx="3754908" cy="338554"/>
          </a:xfrm>
          <a:prstGeom prst="rect">
            <a:avLst/>
          </a:prstGeom>
          <a:noFill/>
        </p:spPr>
        <p:txBody>
          <a:bodyPr wrap="square" rtlCol="0">
            <a:spAutoFit/>
          </a:bodyPr>
          <a:lstStyle/>
          <a:p>
            <a:r>
              <a:rPr lang="en-US" sz="1600" b="1" dirty="0">
                <a:latin typeface="Quattrocento Sans" panose="020B0502050000020003" pitchFamily="34" charset="0"/>
                <a:cs typeface="Segoe UI"/>
              </a:rPr>
              <a:t>Organization Accounts</a:t>
            </a:r>
            <a:endParaRPr lang="en-US" sz="1600" dirty="0">
              <a:latin typeface="Quattrocento Sans" panose="020B0502050000020003" pitchFamily="34" charset="0"/>
              <a:cs typeface="Segoe UI"/>
            </a:endParaRPr>
          </a:p>
        </p:txBody>
      </p:sp>
      <p:sp>
        <p:nvSpPr>
          <p:cNvPr id="11" name="TextBox 10">
            <a:extLst>
              <a:ext uri="{FF2B5EF4-FFF2-40B4-BE49-F238E27FC236}">
                <a16:creationId xmlns:a16="http://schemas.microsoft.com/office/drawing/2014/main" id="{5E735AEA-3D44-B743-BB83-E4FD2CDBEC82}"/>
              </a:ext>
            </a:extLst>
          </p:cNvPr>
          <p:cNvSpPr txBox="1"/>
          <p:nvPr/>
        </p:nvSpPr>
        <p:spPr>
          <a:xfrm>
            <a:off x="4142633" y="2496833"/>
            <a:ext cx="4151311" cy="4093428"/>
          </a:xfrm>
          <a:prstGeom prst="rect">
            <a:avLst/>
          </a:prstGeom>
          <a:noFill/>
        </p:spPr>
        <p:txBody>
          <a:bodyPr wrap="square" rtlCol="0">
            <a:spAutoFit/>
          </a:bodyPr>
          <a:lstStyle/>
          <a:p>
            <a:pPr algn="just">
              <a:spcAft>
                <a:spcPts val="1200"/>
              </a:spcAft>
            </a:pPr>
            <a:r>
              <a:rPr lang="en-US" sz="1200" b="0" i="0" dirty="0">
                <a:effectLst/>
                <a:latin typeface="Quattrocento Sans" panose="020B0502050000020003" pitchFamily="34" charset="0"/>
              </a:rPr>
              <a:t>Organization accounts are shared accounts where an unlimited number of people can collaborate across many projects at once. Unlike personal/user accounts, permissions with organization accounts are done with a tiered approach.</a:t>
            </a:r>
          </a:p>
          <a:p>
            <a:pPr algn="just">
              <a:spcAft>
                <a:spcPts val="1200"/>
              </a:spcAft>
            </a:pPr>
            <a:r>
              <a:rPr lang="en-US" sz="1200" b="0" i="0" dirty="0">
                <a:effectLst/>
                <a:latin typeface="Quattrocento Sans" panose="020B0502050000020003" pitchFamily="34" charset="0"/>
              </a:rPr>
              <a:t>Similar to personal accounts, organizations can own resources such as repositories, packages, and projects. However, you can't sign into an organization. Instead, each person signs into their own personal account, and any actions the person takes on organization resources are attributed to their personal account. Each personal account can be a member of multiple organizations.</a:t>
            </a:r>
          </a:p>
          <a:p>
            <a:pPr algn="just">
              <a:spcAft>
                <a:spcPts val="1200"/>
              </a:spcAft>
            </a:pPr>
            <a:r>
              <a:rPr lang="en-US" sz="1200" b="0" i="0" dirty="0">
                <a:effectLst/>
                <a:latin typeface="Quattrocento Sans" panose="020B0502050000020003" pitchFamily="34" charset="0"/>
              </a:rPr>
              <a:t>The personal accounts within an organization can be given different roles in the organization to grant different levels of access to the organization and its data. All members can collaborate with each other in repositories and projects. But only organization owners and security managers can manage the settings for the organization and control access to the organization's data with sophisticated security and administrative features.</a:t>
            </a:r>
          </a:p>
        </p:txBody>
      </p:sp>
      <p:sp>
        <p:nvSpPr>
          <p:cNvPr id="16" name="Rectangle 15">
            <a:extLst>
              <a:ext uri="{FF2B5EF4-FFF2-40B4-BE49-F238E27FC236}">
                <a16:creationId xmlns:a16="http://schemas.microsoft.com/office/drawing/2014/main" id="{3FF242AA-745A-93D0-C61D-564A7B31AEC3}"/>
              </a:ext>
            </a:extLst>
          </p:cNvPr>
          <p:cNvSpPr>
            <a:spLocks/>
          </p:cNvSpPr>
          <p:nvPr/>
        </p:nvSpPr>
        <p:spPr>
          <a:xfrm>
            <a:off x="8673978" y="2193575"/>
            <a:ext cx="3172582" cy="4413502"/>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9" name="TextBox 18">
            <a:extLst>
              <a:ext uri="{FF2B5EF4-FFF2-40B4-BE49-F238E27FC236}">
                <a16:creationId xmlns:a16="http://schemas.microsoft.com/office/drawing/2014/main" id="{ADB1D520-0550-99F4-2279-BC16D5EC3645}"/>
              </a:ext>
            </a:extLst>
          </p:cNvPr>
          <p:cNvSpPr txBox="1"/>
          <p:nvPr/>
        </p:nvSpPr>
        <p:spPr>
          <a:xfrm>
            <a:off x="8725414" y="2253928"/>
            <a:ext cx="2360297" cy="338554"/>
          </a:xfrm>
          <a:prstGeom prst="rect">
            <a:avLst/>
          </a:prstGeom>
          <a:noFill/>
        </p:spPr>
        <p:txBody>
          <a:bodyPr wrap="square" rtlCol="0">
            <a:spAutoFit/>
          </a:bodyPr>
          <a:lstStyle/>
          <a:p>
            <a:r>
              <a:rPr lang="en-US" sz="1600" b="1" dirty="0">
                <a:latin typeface="Quattrocento Sans" panose="020B0502050000020003" pitchFamily="34" charset="0"/>
                <a:cs typeface="Segoe UI"/>
              </a:rPr>
              <a:t>Enterprise Accounts</a:t>
            </a:r>
            <a:endParaRPr lang="en-US" sz="1600" dirty="0">
              <a:latin typeface="Quattrocento Sans" panose="020B0502050000020003" pitchFamily="34" charset="0"/>
              <a:cs typeface="Segoe UI"/>
            </a:endParaRPr>
          </a:p>
        </p:txBody>
      </p:sp>
      <p:sp>
        <p:nvSpPr>
          <p:cNvPr id="25" name="TextBox 24">
            <a:extLst>
              <a:ext uri="{FF2B5EF4-FFF2-40B4-BE49-F238E27FC236}">
                <a16:creationId xmlns:a16="http://schemas.microsoft.com/office/drawing/2014/main" id="{4C692824-60AC-720A-8562-31A323720295}"/>
              </a:ext>
            </a:extLst>
          </p:cNvPr>
          <p:cNvSpPr txBox="1"/>
          <p:nvPr/>
        </p:nvSpPr>
        <p:spPr>
          <a:xfrm>
            <a:off x="8748755" y="2496833"/>
            <a:ext cx="3097805" cy="4093428"/>
          </a:xfrm>
          <a:prstGeom prst="rect">
            <a:avLst/>
          </a:prstGeom>
          <a:noFill/>
        </p:spPr>
        <p:txBody>
          <a:bodyPr wrap="square" rtlCol="0">
            <a:spAutoFit/>
          </a:bodyPr>
          <a:lstStyle/>
          <a:p>
            <a:pPr algn="just">
              <a:spcAft>
                <a:spcPts val="1200"/>
              </a:spcAft>
            </a:pPr>
            <a:r>
              <a:rPr lang="en-US" sz="1200" b="0" i="0" dirty="0">
                <a:effectLst/>
                <a:latin typeface="Quattrocento Sans" panose="020B0502050000020003" pitchFamily="34" charset="0"/>
              </a:rPr>
              <a:t>Every person who uses </a:t>
            </a:r>
            <a:r>
              <a:rPr lang="en-US" sz="1200" b="0" i="0" dirty="0" err="1">
                <a:effectLst/>
                <a:latin typeface="Quattrocento Sans" panose="020B0502050000020003" pitchFamily="34" charset="0"/>
              </a:rPr>
              <a:t>GitHub.com</a:t>
            </a:r>
            <a:r>
              <a:rPr lang="en-US" sz="1200" b="0" i="0" dirty="0">
                <a:effectLst/>
                <a:latin typeface="Quattrocento Sans" panose="020B0502050000020003" pitchFamily="34" charset="0"/>
              </a:rPr>
              <a:t> signs into a personal account (sometimes referred to as a user account). Your personal/user account is your identity on </a:t>
            </a:r>
            <a:r>
              <a:rPr lang="en-US" sz="1200" b="0" i="0" dirty="0" err="1">
                <a:effectLst/>
                <a:latin typeface="Quattrocento Sans" panose="020B0502050000020003" pitchFamily="34" charset="0"/>
              </a:rPr>
              <a:t>GitHub.com</a:t>
            </a:r>
            <a:r>
              <a:rPr lang="en-US" sz="1200" b="0" i="0" dirty="0">
                <a:effectLst/>
                <a:latin typeface="Quattrocento Sans" panose="020B0502050000020003" pitchFamily="34" charset="0"/>
              </a:rPr>
              <a:t> and has a username and profile.</a:t>
            </a:r>
          </a:p>
          <a:p>
            <a:pPr algn="just">
              <a:spcAft>
                <a:spcPts val="1200"/>
              </a:spcAft>
            </a:pPr>
            <a:r>
              <a:rPr lang="en-US" sz="1200" b="0" i="0" dirty="0">
                <a:effectLst/>
                <a:latin typeface="Quattrocento Sans" panose="020B0502050000020003" pitchFamily="34" charset="0"/>
              </a:rPr>
              <a:t>Your personal/user account can own resources such as repositories, packages, and projects and has a straightforward way to manage your permission. Actions that you take on </a:t>
            </a:r>
            <a:r>
              <a:rPr lang="en-US" sz="1200" b="0" i="0" dirty="0" err="1">
                <a:effectLst/>
                <a:latin typeface="Quattrocento Sans" panose="020B0502050000020003" pitchFamily="34" charset="0"/>
              </a:rPr>
              <a:t>GitHub.com</a:t>
            </a:r>
            <a:r>
              <a:rPr lang="en-US" sz="1200" b="0" i="0" dirty="0">
                <a:effectLst/>
                <a:latin typeface="Quattrocento Sans" panose="020B0502050000020003" pitchFamily="34" charset="0"/>
              </a:rPr>
              <a:t>, such as creating an issue or reviewing a pull request, are attributed to your personal account.</a:t>
            </a:r>
          </a:p>
          <a:p>
            <a:pPr algn="just">
              <a:spcAft>
                <a:spcPts val="1200"/>
              </a:spcAft>
            </a:pPr>
            <a:r>
              <a:rPr lang="en-US" sz="1200" b="0" i="0" dirty="0">
                <a:effectLst/>
                <a:latin typeface="Quattrocento Sans" panose="020B0502050000020003" pitchFamily="34" charset="0"/>
              </a:rPr>
              <a:t>Each personal account uses either GitHub Free or GitHub Pro. All personal accounts can own an unlimited number of public and private repositories, with an unlimited number of collaborators on those repositories. If you use GitHub Free, private repositories owned by your personal account have a limited feature set.</a:t>
            </a:r>
          </a:p>
        </p:txBody>
      </p:sp>
      <p:pic>
        <p:nvPicPr>
          <p:cNvPr id="27" name="Graphic 26" descr="User outline">
            <a:extLst>
              <a:ext uri="{FF2B5EF4-FFF2-40B4-BE49-F238E27FC236}">
                <a16:creationId xmlns:a16="http://schemas.microsoft.com/office/drawing/2014/main" id="{FC7D3678-1F58-7148-28BC-7ADAAEBF5E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3532" y="1566280"/>
            <a:ext cx="663477" cy="663477"/>
          </a:xfrm>
          <a:prstGeom prst="rect">
            <a:avLst/>
          </a:prstGeom>
        </p:spPr>
      </p:pic>
      <p:pic>
        <p:nvPicPr>
          <p:cNvPr id="29" name="Graphic 28" descr="Management outline">
            <a:extLst>
              <a:ext uri="{FF2B5EF4-FFF2-40B4-BE49-F238E27FC236}">
                <a16:creationId xmlns:a16="http://schemas.microsoft.com/office/drawing/2014/main" id="{88CE611D-EAEC-6D80-EEB8-6DFE084002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53622" y="1457686"/>
            <a:ext cx="772071" cy="772071"/>
          </a:xfrm>
          <a:prstGeom prst="rect">
            <a:avLst/>
          </a:prstGeom>
        </p:spPr>
      </p:pic>
      <p:pic>
        <p:nvPicPr>
          <p:cNvPr id="31" name="Graphic 30" descr="City outline">
            <a:extLst>
              <a:ext uri="{FF2B5EF4-FFF2-40B4-BE49-F238E27FC236}">
                <a16:creationId xmlns:a16="http://schemas.microsoft.com/office/drawing/2014/main" id="{296E6847-9FAB-DF18-654C-CD34ADD1A8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97778" y="1590451"/>
            <a:ext cx="663477" cy="663477"/>
          </a:xfrm>
          <a:prstGeom prst="rect">
            <a:avLst/>
          </a:prstGeom>
        </p:spPr>
      </p:pic>
    </p:spTree>
    <p:extLst>
      <p:ext uri="{BB962C8B-B14F-4D97-AF65-F5344CB8AC3E}">
        <p14:creationId xmlns:p14="http://schemas.microsoft.com/office/powerpoint/2010/main" val="8072195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GitHub plans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7" y="6421083"/>
            <a:ext cx="9056943" cy="197976"/>
          </a:xfrm>
        </p:spPr>
        <p:txBody>
          <a:bodyPr/>
          <a:lstStyle/>
          <a:p>
            <a:pPr defTabSz="914367">
              <a:defRPr/>
            </a:pPr>
            <a:r>
              <a:rPr lang="en-US" dirty="0">
                <a:solidFill>
                  <a:srgbClr val="000000"/>
                </a:solidFill>
              </a:rPr>
              <a:t>© Copyright Microsoft Corporation. All rights reserved.</a:t>
            </a:r>
          </a:p>
        </p:txBody>
      </p:sp>
      <p:sp>
        <p:nvSpPr>
          <p:cNvPr id="4" name="TextBox 3">
            <a:extLst>
              <a:ext uri="{FF2B5EF4-FFF2-40B4-BE49-F238E27FC236}">
                <a16:creationId xmlns:a16="http://schemas.microsoft.com/office/drawing/2014/main" id="{821A337D-81FE-375A-A79E-E94A9BEC7E03}"/>
              </a:ext>
            </a:extLst>
          </p:cNvPr>
          <p:cNvSpPr txBox="1"/>
          <p:nvPr/>
        </p:nvSpPr>
        <p:spPr>
          <a:xfrm>
            <a:off x="579438" y="1100017"/>
            <a:ext cx="10624590" cy="2354491"/>
          </a:xfrm>
          <a:prstGeom prst="rect">
            <a:avLst/>
          </a:prstGeom>
          <a:noFill/>
        </p:spPr>
        <p:txBody>
          <a:bodyPr wrap="square" rtlCol="0">
            <a:spAutoFit/>
          </a:bodyPr>
          <a:lstStyle/>
          <a:p>
            <a:pPr>
              <a:spcAft>
                <a:spcPts val="1200"/>
              </a:spcAft>
            </a:pPr>
            <a:r>
              <a:rPr lang="en-US" sz="1600" dirty="0">
                <a:latin typeface="Quattrocento Sans" panose="020B0502050000020003" pitchFamily="34" charset="0"/>
              </a:rPr>
              <a:t>Now that you have a better understanding of the different types of accounts you can have with GitHub, let's look at the different plans available to improve your software management process and team collaboration.</a:t>
            </a:r>
          </a:p>
          <a:p>
            <a:pPr>
              <a:spcAft>
                <a:spcPts val="1200"/>
              </a:spcAft>
            </a:pPr>
            <a:r>
              <a:rPr lang="en-US" sz="1600" dirty="0">
                <a:latin typeface="Quattrocento Sans" panose="020B0502050000020003" pitchFamily="34" charset="0"/>
              </a:rPr>
              <a:t>There are several free GitHub products, in addition to the paid ones:</a:t>
            </a:r>
          </a:p>
          <a:p>
            <a:pPr marL="285750" indent="-285750">
              <a:spcAft>
                <a:spcPts val="600"/>
              </a:spcAft>
              <a:buFont typeface="Arial" panose="020B0604020202020204" pitchFamily="34" charset="0"/>
              <a:buChar char="•"/>
            </a:pPr>
            <a:r>
              <a:rPr lang="en-US" sz="1600" dirty="0">
                <a:latin typeface="Quattrocento Sans" panose="020B0502050000020003" pitchFamily="34" charset="0"/>
              </a:rPr>
              <a:t>GitHub Free for personal accounts and organizations</a:t>
            </a:r>
          </a:p>
          <a:p>
            <a:pPr marL="285750" indent="-285750">
              <a:spcAft>
                <a:spcPts val="600"/>
              </a:spcAft>
              <a:buFont typeface="Arial" panose="020B0604020202020204" pitchFamily="34" charset="0"/>
              <a:buChar char="•"/>
            </a:pPr>
            <a:r>
              <a:rPr lang="en-US" sz="1600" dirty="0">
                <a:latin typeface="Quattrocento Sans" panose="020B0502050000020003" pitchFamily="34" charset="0"/>
              </a:rPr>
              <a:t>GitHub Pro for personal accounts</a:t>
            </a:r>
          </a:p>
          <a:p>
            <a:pPr marL="285750" indent="-285750">
              <a:spcAft>
                <a:spcPts val="600"/>
              </a:spcAft>
              <a:buFont typeface="Arial" panose="020B0604020202020204" pitchFamily="34" charset="0"/>
              <a:buChar char="•"/>
            </a:pPr>
            <a:r>
              <a:rPr lang="en-US" sz="1600" dirty="0">
                <a:latin typeface="Quattrocento Sans" panose="020B0502050000020003" pitchFamily="34" charset="0"/>
              </a:rPr>
              <a:t>GitHub Team</a:t>
            </a:r>
          </a:p>
          <a:p>
            <a:pPr marL="285750" indent="-285750">
              <a:spcAft>
                <a:spcPts val="600"/>
              </a:spcAft>
              <a:buFont typeface="Arial" panose="020B0604020202020204" pitchFamily="34" charset="0"/>
              <a:buChar char="•"/>
            </a:pPr>
            <a:r>
              <a:rPr lang="en-US" sz="1600" dirty="0">
                <a:latin typeface="Quattrocento Sans" panose="020B0502050000020003" pitchFamily="34" charset="0"/>
              </a:rPr>
              <a:t>GitHub Enterprise</a:t>
            </a:r>
          </a:p>
        </p:txBody>
      </p:sp>
    </p:spTree>
    <p:extLst>
      <p:ext uri="{BB962C8B-B14F-4D97-AF65-F5344CB8AC3E}">
        <p14:creationId xmlns:p14="http://schemas.microsoft.com/office/powerpoint/2010/main" val="216539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GitHub Free</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856355" y="1796687"/>
            <a:ext cx="5297214" cy="39087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5" name="TextBox 4">
            <a:extLst>
              <a:ext uri="{FF2B5EF4-FFF2-40B4-BE49-F238E27FC236}">
                <a16:creationId xmlns:a16="http://schemas.microsoft.com/office/drawing/2014/main" id="{6938CF46-1DB3-5256-2E58-42BB3FDF3CE9}"/>
              </a:ext>
            </a:extLst>
          </p:cNvPr>
          <p:cNvSpPr txBox="1"/>
          <p:nvPr/>
        </p:nvSpPr>
        <p:spPr>
          <a:xfrm>
            <a:off x="579436" y="1115644"/>
            <a:ext cx="10756209" cy="923330"/>
          </a:xfrm>
          <a:prstGeom prst="rect">
            <a:avLst/>
          </a:prstGeom>
          <a:noFill/>
        </p:spPr>
        <p:txBody>
          <a:bodyPr wrap="square" rtlCol="0">
            <a:spAutoFit/>
          </a:bodyPr>
          <a:lstStyle/>
          <a:p>
            <a:r>
              <a:rPr lang="en-US" dirty="0">
                <a:latin typeface="Quattrocento Sans" panose="020B0502050000020003" pitchFamily="34" charset="0"/>
                <a:cs typeface="Segoe UI"/>
              </a:rPr>
              <a:t>GitHub Free provides the basics for individuals and organizations. Anyone can sign up for the free version of GitHub.</a:t>
            </a:r>
          </a:p>
          <a:p>
            <a:endParaRPr lang="en-US" b="1" dirty="0">
              <a:latin typeface="Quattrocento Sans" panose="020B0502050000020003" pitchFamily="34" charset="0"/>
              <a:cs typeface="Segoe UI"/>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989856" y="2217949"/>
            <a:ext cx="4900955" cy="3385542"/>
          </a:xfrm>
          <a:prstGeom prst="rect">
            <a:avLst/>
          </a:prstGeom>
          <a:noFill/>
        </p:spPr>
        <p:txBody>
          <a:bodyPr wrap="square" rtlCol="0">
            <a:spAutoFit/>
          </a:bodyPr>
          <a:lstStyle/>
          <a:p>
            <a:pPr algn="just">
              <a:spcAft>
                <a:spcPts val="600"/>
              </a:spcAft>
            </a:pPr>
            <a:r>
              <a:rPr lang="en-US" sz="1400" b="0" i="0" dirty="0">
                <a:effectLst/>
                <a:latin typeface="Quattrocento Sans" panose="020B0502050000020003" pitchFamily="34" charset="0"/>
              </a:rPr>
              <a:t>Signing up for GitHub Free gives a new user a personal user account. A personal user account includes unlimited public and private repositories and unlimited collaborators.</a:t>
            </a:r>
          </a:p>
          <a:p>
            <a:pPr algn="just">
              <a:spcAft>
                <a:spcPts val="600"/>
              </a:spcAft>
            </a:pPr>
            <a:r>
              <a:rPr lang="en-US" sz="1400" b="0" i="0" dirty="0">
                <a:effectLst/>
                <a:latin typeface="Quattrocento Sans" panose="020B0502050000020003" pitchFamily="34" charset="0"/>
              </a:rPr>
              <a:t>With GitHub Free, a personal account includes:</a:t>
            </a:r>
          </a:p>
          <a:p>
            <a:pPr marL="285750" indent="-285750" algn="just">
              <a:spcAft>
                <a:spcPts val="600"/>
              </a:spcAft>
              <a:buFont typeface="Arial" panose="020B0604020202020204" pitchFamily="34" charset="0"/>
              <a:buChar char="•"/>
            </a:pPr>
            <a:r>
              <a:rPr lang="en-US" sz="1200" b="0" i="0" dirty="0">
                <a:effectLst/>
                <a:latin typeface="Quattrocento Sans" panose="020B0502050000020003" pitchFamily="34" charset="0"/>
              </a:rPr>
              <a:t>GitHub Community Support</a:t>
            </a:r>
          </a:p>
          <a:p>
            <a:pPr marL="285750" indent="-285750" algn="just">
              <a:spcAft>
                <a:spcPts val="600"/>
              </a:spcAft>
              <a:buFont typeface="Arial" panose="020B0604020202020204" pitchFamily="34" charset="0"/>
              <a:buChar char="•"/>
            </a:pPr>
            <a:r>
              <a:rPr lang="en-US" sz="1200" b="0" i="0" dirty="0" err="1">
                <a:effectLst/>
                <a:latin typeface="Quattrocento Sans" panose="020B0502050000020003" pitchFamily="34" charset="0"/>
              </a:rPr>
              <a:t>Dependabot</a:t>
            </a:r>
            <a:r>
              <a:rPr lang="en-US" sz="1200" b="0" i="0" dirty="0">
                <a:effectLst/>
                <a:latin typeface="Quattrocento Sans" panose="020B0502050000020003" pitchFamily="34" charset="0"/>
              </a:rPr>
              <a:t> alerts</a:t>
            </a:r>
          </a:p>
          <a:p>
            <a:pPr marL="285750" indent="-285750" algn="just">
              <a:spcAft>
                <a:spcPts val="600"/>
              </a:spcAft>
              <a:buFont typeface="Arial" panose="020B0604020202020204" pitchFamily="34" charset="0"/>
              <a:buChar char="•"/>
            </a:pPr>
            <a:r>
              <a:rPr lang="en-US" sz="1200" b="0" i="0" dirty="0">
                <a:effectLst/>
                <a:latin typeface="Quattrocento Sans" panose="020B0502050000020003" pitchFamily="34" charset="0"/>
              </a:rPr>
              <a:t>Two-factor authentication enforcement</a:t>
            </a:r>
          </a:p>
          <a:p>
            <a:pPr marL="285750" indent="-285750" algn="just">
              <a:spcAft>
                <a:spcPts val="600"/>
              </a:spcAft>
              <a:buFont typeface="Arial" panose="020B0604020202020204" pitchFamily="34" charset="0"/>
              <a:buChar char="•"/>
            </a:pPr>
            <a:r>
              <a:rPr lang="en-US" sz="1200" b="0" i="0" dirty="0">
                <a:effectLst/>
                <a:latin typeface="Quattrocento Sans" panose="020B0502050000020003" pitchFamily="34" charset="0"/>
              </a:rPr>
              <a:t>500-MB GitHub Packages storage</a:t>
            </a:r>
          </a:p>
          <a:p>
            <a:pPr marL="285750" indent="-285750" algn="just">
              <a:spcAft>
                <a:spcPts val="600"/>
              </a:spcAft>
              <a:buFont typeface="Arial" panose="020B0604020202020204" pitchFamily="34" charset="0"/>
              <a:buChar char="•"/>
            </a:pPr>
            <a:r>
              <a:rPr lang="en-US" sz="1200" b="0" i="0" dirty="0">
                <a:effectLst/>
                <a:latin typeface="Quattrocento Sans" panose="020B0502050000020003" pitchFamily="34" charset="0"/>
              </a:rPr>
              <a:t>120 GitHub </a:t>
            </a:r>
            <a:r>
              <a:rPr lang="en-US" sz="1200" b="0" i="0" dirty="0" err="1">
                <a:effectLst/>
                <a:latin typeface="Quattrocento Sans" panose="020B0502050000020003" pitchFamily="34" charset="0"/>
              </a:rPr>
              <a:t>Codespaces</a:t>
            </a:r>
            <a:r>
              <a:rPr lang="en-US" sz="1200" b="0" i="0" dirty="0">
                <a:effectLst/>
                <a:latin typeface="Quattrocento Sans" panose="020B0502050000020003" pitchFamily="34" charset="0"/>
              </a:rPr>
              <a:t> core hours per month</a:t>
            </a:r>
          </a:p>
          <a:p>
            <a:pPr marL="285750" indent="-285750" algn="just">
              <a:spcAft>
                <a:spcPts val="600"/>
              </a:spcAft>
              <a:buFont typeface="Arial" panose="020B0604020202020204" pitchFamily="34" charset="0"/>
              <a:buChar char="•"/>
            </a:pPr>
            <a:r>
              <a:rPr lang="en-US" sz="1200" b="0" i="0" dirty="0">
                <a:effectLst/>
                <a:latin typeface="Quattrocento Sans" panose="020B0502050000020003" pitchFamily="34" charset="0"/>
              </a:rPr>
              <a:t>15-GB GitHub </a:t>
            </a:r>
            <a:r>
              <a:rPr lang="en-US" sz="1200" b="0" i="0" dirty="0" err="1">
                <a:effectLst/>
                <a:latin typeface="Quattrocento Sans" panose="020B0502050000020003" pitchFamily="34" charset="0"/>
              </a:rPr>
              <a:t>Codespaces</a:t>
            </a:r>
            <a:r>
              <a:rPr lang="en-US" sz="1200" b="0" i="0" dirty="0">
                <a:effectLst/>
                <a:latin typeface="Quattrocento Sans" panose="020B0502050000020003" pitchFamily="34" charset="0"/>
              </a:rPr>
              <a:t> storage per month</a:t>
            </a:r>
          </a:p>
          <a:p>
            <a:pPr marL="285750" indent="-285750" algn="just">
              <a:spcAft>
                <a:spcPts val="600"/>
              </a:spcAft>
              <a:buFont typeface="Arial" panose="020B0604020202020204" pitchFamily="34" charset="0"/>
              <a:buChar char="•"/>
            </a:pPr>
            <a:r>
              <a:rPr lang="en-US" sz="1200" b="0" i="0" dirty="0">
                <a:effectLst/>
                <a:latin typeface="Quattrocento Sans" panose="020B0502050000020003" pitchFamily="34" charset="0"/>
              </a:rPr>
              <a:t>GitHub Actions:</a:t>
            </a:r>
          </a:p>
          <a:p>
            <a:pPr marL="742950" lvl="1" indent="-285750" algn="just">
              <a:spcAft>
                <a:spcPts val="600"/>
              </a:spcAft>
              <a:buFont typeface="Wingdings" pitchFamily="2" charset="2"/>
              <a:buChar char="Ø"/>
            </a:pPr>
            <a:r>
              <a:rPr lang="en-US" sz="1200" b="0" i="0" dirty="0">
                <a:effectLst/>
                <a:latin typeface="Quattrocento Sans" panose="020B0502050000020003" pitchFamily="34" charset="0"/>
              </a:rPr>
              <a:t>2,000 minutes per month</a:t>
            </a:r>
          </a:p>
          <a:p>
            <a:pPr marL="742950" lvl="1" indent="-285750" algn="just">
              <a:spcAft>
                <a:spcPts val="600"/>
              </a:spcAft>
              <a:buFont typeface="Wingdings" pitchFamily="2" charset="2"/>
              <a:buChar char="Ø"/>
            </a:pPr>
            <a:r>
              <a:rPr lang="en-US" sz="1200" b="0" i="0" dirty="0">
                <a:effectLst/>
                <a:latin typeface="Quattrocento Sans" panose="020B0502050000020003" pitchFamily="34" charset="0"/>
              </a:rPr>
              <a:t>Deployment protection rules for public repositories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7EEB2D1D-C9C4-9952-EDF2-AF4265070B0F}"/>
              </a:ext>
            </a:extLst>
          </p:cNvPr>
          <p:cNvSpPr txBox="1"/>
          <p:nvPr/>
        </p:nvSpPr>
        <p:spPr>
          <a:xfrm>
            <a:off x="989856" y="1877340"/>
            <a:ext cx="3914078" cy="646331"/>
          </a:xfrm>
          <a:prstGeom prst="rect">
            <a:avLst/>
          </a:prstGeom>
          <a:noFill/>
        </p:spPr>
        <p:txBody>
          <a:bodyPr wrap="square" rtlCol="0">
            <a:spAutoFit/>
          </a:bodyPr>
          <a:lstStyle/>
          <a:p>
            <a:r>
              <a:rPr lang="en-US" b="1" dirty="0">
                <a:latin typeface="Quattrocento Sans" panose="020B0502050000020003" pitchFamily="34" charset="0"/>
                <a:cs typeface="Segoe UI"/>
              </a:rPr>
              <a:t>GitHub Free for Personal Accounts</a:t>
            </a:r>
          </a:p>
          <a:p>
            <a:endParaRPr lang="en-US" b="1" dirty="0">
              <a:latin typeface="Quattrocento Sans" panose="020B0502050000020003" pitchFamily="34" charset="0"/>
              <a:cs typeface="Segoe UI"/>
            </a:endParaRPr>
          </a:p>
        </p:txBody>
      </p:sp>
      <p:sp>
        <p:nvSpPr>
          <p:cNvPr id="8" name="Rectangle 7">
            <a:extLst>
              <a:ext uri="{FF2B5EF4-FFF2-40B4-BE49-F238E27FC236}">
                <a16:creationId xmlns:a16="http://schemas.microsoft.com/office/drawing/2014/main" id="{D7462962-BD44-8DE5-7ECA-FEBA64BA3AC8}"/>
              </a:ext>
            </a:extLst>
          </p:cNvPr>
          <p:cNvSpPr>
            <a:spLocks/>
          </p:cNvSpPr>
          <p:nvPr/>
        </p:nvSpPr>
        <p:spPr>
          <a:xfrm>
            <a:off x="6287070" y="1807198"/>
            <a:ext cx="4601647" cy="26071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9" name="TextBox 8">
            <a:extLst>
              <a:ext uri="{FF2B5EF4-FFF2-40B4-BE49-F238E27FC236}">
                <a16:creationId xmlns:a16="http://schemas.microsoft.com/office/drawing/2014/main" id="{C270BC49-1798-0B74-0D25-CD6CE26919C0}"/>
              </a:ext>
            </a:extLst>
          </p:cNvPr>
          <p:cNvSpPr txBox="1"/>
          <p:nvPr/>
        </p:nvSpPr>
        <p:spPr>
          <a:xfrm>
            <a:off x="6420572" y="2228460"/>
            <a:ext cx="4331511" cy="1969770"/>
          </a:xfrm>
          <a:prstGeom prst="rect">
            <a:avLst/>
          </a:prstGeom>
          <a:noFill/>
        </p:spPr>
        <p:txBody>
          <a:bodyPr wrap="square" rtlCol="0">
            <a:spAutoFit/>
          </a:bodyPr>
          <a:lstStyle/>
          <a:p>
            <a:pPr algn="just">
              <a:spcAft>
                <a:spcPts val="600"/>
              </a:spcAft>
            </a:pPr>
            <a:r>
              <a:rPr lang="en-US" sz="1400" b="0" i="0" dirty="0">
                <a:effectLst/>
                <a:latin typeface="Quattrocento Sans" panose="020B0502050000020003" pitchFamily="34" charset="0"/>
              </a:rPr>
              <a:t>With GitHub Free for organizations, you can work with unlimited collaborators on unlimited public repositories, with a full feature set. Or, unlimited private repositories with a limited feature set.</a:t>
            </a:r>
          </a:p>
          <a:p>
            <a:pPr algn="just">
              <a:spcAft>
                <a:spcPts val="600"/>
              </a:spcAft>
            </a:pPr>
            <a:r>
              <a:rPr lang="en-US" sz="1400" b="0" i="0" dirty="0">
                <a:effectLst/>
                <a:latin typeface="Quattrocento Sans" panose="020B0502050000020003" pitchFamily="34" charset="0"/>
              </a:rPr>
              <a:t>In addition to the features available with GitHub Free for personal accounts, GitHub Free for organizations includes:</a:t>
            </a:r>
          </a:p>
          <a:p>
            <a:pPr marL="285750" indent="-285750" algn="just">
              <a:spcAft>
                <a:spcPts val="600"/>
              </a:spcAft>
              <a:buFont typeface="Arial" panose="020B0604020202020204" pitchFamily="34" charset="0"/>
              <a:buChar char="•"/>
            </a:pPr>
            <a:r>
              <a:rPr lang="en-US" sz="1400" b="0" i="0" dirty="0">
                <a:effectLst/>
                <a:latin typeface="Quattrocento Sans" panose="020B0502050000020003" pitchFamily="34" charset="0"/>
              </a:rPr>
              <a:t>Team access controls for managing groups</a:t>
            </a:r>
            <a:endParaRPr lang="en-US" sz="1200" b="0" i="0" dirty="0">
              <a:effectLst/>
              <a:latin typeface="Quattrocento Sans" panose="020B0502050000020003" pitchFamily="34" charset="0"/>
            </a:endParaRPr>
          </a:p>
        </p:txBody>
      </p:sp>
      <p:sp>
        <p:nvSpPr>
          <p:cNvPr id="10" name="TextBox 9">
            <a:extLst>
              <a:ext uri="{FF2B5EF4-FFF2-40B4-BE49-F238E27FC236}">
                <a16:creationId xmlns:a16="http://schemas.microsoft.com/office/drawing/2014/main" id="{28CC7AFB-94E3-8649-67B1-402DCBC031D2}"/>
              </a:ext>
            </a:extLst>
          </p:cNvPr>
          <p:cNvSpPr txBox="1"/>
          <p:nvPr/>
        </p:nvSpPr>
        <p:spPr>
          <a:xfrm>
            <a:off x="6420571" y="1887851"/>
            <a:ext cx="3914078" cy="369332"/>
          </a:xfrm>
          <a:prstGeom prst="rect">
            <a:avLst/>
          </a:prstGeom>
          <a:noFill/>
        </p:spPr>
        <p:txBody>
          <a:bodyPr wrap="square" rtlCol="0">
            <a:spAutoFit/>
          </a:bodyPr>
          <a:lstStyle/>
          <a:p>
            <a:r>
              <a:rPr lang="en-US" b="1" dirty="0">
                <a:latin typeface="Quattrocento Sans" panose="020B0502050000020003" pitchFamily="34" charset="0"/>
                <a:cs typeface="Segoe UI"/>
              </a:rPr>
              <a:t>GitHub Free for organizations</a:t>
            </a:r>
          </a:p>
        </p:txBody>
      </p:sp>
    </p:spTree>
    <p:extLst>
      <p:ext uri="{BB962C8B-B14F-4D97-AF65-F5344CB8AC3E}">
        <p14:creationId xmlns:p14="http://schemas.microsoft.com/office/powerpoint/2010/main" val="180037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GitHub Pro</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660325" y="3095115"/>
            <a:ext cx="10501659" cy="28116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5" name="TextBox 4">
            <a:extLst>
              <a:ext uri="{FF2B5EF4-FFF2-40B4-BE49-F238E27FC236}">
                <a16:creationId xmlns:a16="http://schemas.microsoft.com/office/drawing/2014/main" id="{6938CF46-1DB3-5256-2E58-42BB3FDF3CE9}"/>
              </a:ext>
            </a:extLst>
          </p:cNvPr>
          <p:cNvSpPr txBox="1"/>
          <p:nvPr/>
        </p:nvSpPr>
        <p:spPr>
          <a:xfrm>
            <a:off x="579436" y="1115644"/>
            <a:ext cx="10582549" cy="1754326"/>
          </a:xfrm>
          <a:prstGeom prst="rect">
            <a:avLst/>
          </a:prstGeom>
          <a:noFill/>
        </p:spPr>
        <p:txBody>
          <a:bodyPr wrap="square" rtlCol="0">
            <a:spAutoFit/>
          </a:bodyPr>
          <a:lstStyle/>
          <a:p>
            <a:pPr algn="just"/>
            <a:r>
              <a:rPr lang="en-US" dirty="0">
                <a:latin typeface="Quattrocento Sans" panose="020B0502050000020003" pitchFamily="34" charset="0"/>
                <a:cs typeface="Segoe UI"/>
              </a:rPr>
              <a:t>GitHub Pro is similar to GitHub Free but comes with upgraded features. The plan is designed for individual developers (using their personal account) who want advanced tools and insight within their repositories but don't belong to a team.</a:t>
            </a:r>
          </a:p>
          <a:p>
            <a:pPr algn="just"/>
            <a:endParaRPr lang="en-US" dirty="0">
              <a:latin typeface="Quattrocento Sans" panose="020B0502050000020003" pitchFamily="34" charset="0"/>
              <a:cs typeface="Segoe UI"/>
            </a:endParaRPr>
          </a:p>
          <a:p>
            <a:pPr algn="just"/>
            <a:r>
              <a:rPr lang="en-US" dirty="0">
                <a:latin typeface="Quattrocento Sans" panose="020B0502050000020003" pitchFamily="34" charset="0"/>
                <a:cs typeface="Segoe UI"/>
              </a:rPr>
              <a:t>GitHub Pro accounts include all of the features of a GitHub Free account, plus the following advanced features:</a:t>
            </a:r>
            <a:endParaRPr lang="en-US" b="1" dirty="0">
              <a:latin typeface="Quattrocento Sans" panose="020B0502050000020003" pitchFamily="34" charset="0"/>
              <a:cs typeface="Segoe UI"/>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800670" y="3241521"/>
            <a:ext cx="10161619" cy="2431435"/>
          </a:xfrm>
          <a:prstGeom prst="rect">
            <a:avLst/>
          </a:prstGeom>
          <a:noFill/>
        </p:spPr>
        <p:txBody>
          <a:bodyPr wrap="square" numCol="2" rtlCol="0">
            <a:spAutoFit/>
          </a:bodyPr>
          <a:lstStyle/>
          <a:p>
            <a:pPr marL="285750" indent="-285750" algn="just">
              <a:spcAft>
                <a:spcPts val="600"/>
              </a:spcAft>
              <a:buFont typeface="Arial" panose="020B0604020202020204" pitchFamily="34" charset="0"/>
              <a:buChar char="•"/>
            </a:pPr>
            <a:r>
              <a:rPr lang="en-US" sz="1400" b="0" i="0" dirty="0">
                <a:effectLst/>
                <a:latin typeface="Quattrocento Sans" panose="020B0502050000020003" pitchFamily="34" charset="0"/>
              </a:rPr>
              <a:t>GitHub Support via email</a:t>
            </a:r>
          </a:p>
          <a:p>
            <a:pPr marL="285750" indent="-285750" algn="just">
              <a:spcAft>
                <a:spcPts val="600"/>
              </a:spcAft>
              <a:buFont typeface="Arial" panose="020B0604020202020204" pitchFamily="34" charset="0"/>
              <a:buChar char="•"/>
            </a:pPr>
            <a:r>
              <a:rPr lang="en-US" sz="1400" b="0" i="0" dirty="0">
                <a:effectLst/>
                <a:latin typeface="Quattrocento Sans" panose="020B0502050000020003" pitchFamily="34" charset="0"/>
              </a:rPr>
              <a:t>3,000 GitHub Actions minutes per month</a:t>
            </a:r>
          </a:p>
          <a:p>
            <a:pPr marL="285750" indent="-285750" algn="just">
              <a:spcAft>
                <a:spcPts val="600"/>
              </a:spcAft>
              <a:buFont typeface="Arial" panose="020B0604020202020204" pitchFamily="34" charset="0"/>
              <a:buChar char="•"/>
            </a:pPr>
            <a:r>
              <a:rPr lang="en-US" sz="1400" b="0" i="0" dirty="0">
                <a:effectLst/>
                <a:latin typeface="Quattrocento Sans" panose="020B0502050000020003" pitchFamily="34" charset="0"/>
              </a:rPr>
              <a:t>2-GB GitHub Packages storage</a:t>
            </a:r>
          </a:p>
          <a:p>
            <a:pPr marL="285750" indent="-285750" algn="just">
              <a:spcAft>
                <a:spcPts val="600"/>
              </a:spcAft>
              <a:buFont typeface="Arial" panose="020B0604020202020204" pitchFamily="34" charset="0"/>
              <a:buChar char="•"/>
            </a:pPr>
            <a:r>
              <a:rPr lang="en-US" sz="1400" b="0" i="0" dirty="0">
                <a:effectLst/>
                <a:latin typeface="Quattrocento Sans" panose="020B0502050000020003" pitchFamily="34" charset="0"/>
              </a:rPr>
              <a:t>180 GitHub </a:t>
            </a:r>
            <a:r>
              <a:rPr lang="en-US" sz="1400" b="0" i="0" dirty="0" err="1">
                <a:effectLst/>
                <a:latin typeface="Quattrocento Sans" panose="020B0502050000020003" pitchFamily="34" charset="0"/>
              </a:rPr>
              <a:t>Codespaces</a:t>
            </a:r>
            <a:r>
              <a:rPr lang="en-US" sz="1400" b="0" i="0" dirty="0">
                <a:effectLst/>
                <a:latin typeface="Quattrocento Sans" panose="020B0502050000020003" pitchFamily="34" charset="0"/>
              </a:rPr>
              <a:t> core hours per month</a:t>
            </a:r>
          </a:p>
          <a:p>
            <a:pPr marL="285750" indent="-285750" algn="just">
              <a:spcAft>
                <a:spcPts val="600"/>
              </a:spcAft>
              <a:buFont typeface="Arial" panose="020B0604020202020204" pitchFamily="34" charset="0"/>
              <a:buChar char="•"/>
            </a:pPr>
            <a:r>
              <a:rPr lang="en-US" sz="1400" b="0" i="0" dirty="0">
                <a:effectLst/>
                <a:latin typeface="Quattrocento Sans" panose="020B0502050000020003" pitchFamily="34" charset="0"/>
              </a:rPr>
              <a:t>20-GB GitHub </a:t>
            </a:r>
            <a:r>
              <a:rPr lang="en-US" sz="1400" b="0" i="0" dirty="0" err="1">
                <a:effectLst/>
                <a:latin typeface="Quattrocento Sans" panose="020B0502050000020003" pitchFamily="34" charset="0"/>
              </a:rPr>
              <a:t>Codespaces</a:t>
            </a:r>
            <a:r>
              <a:rPr lang="en-US" sz="1400" b="0" i="0" dirty="0">
                <a:effectLst/>
                <a:latin typeface="Quattrocento Sans" panose="020B0502050000020003" pitchFamily="34" charset="0"/>
              </a:rPr>
              <a:t> storage per month</a:t>
            </a:r>
          </a:p>
          <a:p>
            <a:pPr marL="285750" indent="-285750" algn="just">
              <a:spcAft>
                <a:spcPts val="600"/>
              </a:spcAft>
              <a:buFont typeface="Arial" panose="020B0604020202020204" pitchFamily="34" charset="0"/>
              <a:buChar char="•"/>
            </a:pPr>
            <a:r>
              <a:rPr lang="en-US" sz="1400" b="0" i="0" dirty="0">
                <a:effectLst/>
                <a:latin typeface="Quattrocento Sans" panose="020B0502050000020003" pitchFamily="34" charset="0"/>
              </a:rPr>
              <a:t>Advanced tools and insights in private repositories:</a:t>
            </a:r>
          </a:p>
          <a:p>
            <a:pPr marL="742950" lvl="1" indent="-285750" algn="just">
              <a:spcAft>
                <a:spcPts val="600"/>
              </a:spcAft>
              <a:buFont typeface="Wingdings" pitchFamily="2" charset="2"/>
              <a:buChar char="Ø"/>
            </a:pPr>
            <a:r>
              <a:rPr lang="en-US" sz="1400" b="0" i="0" dirty="0">
                <a:effectLst/>
                <a:latin typeface="Quattrocento Sans" panose="020B0502050000020003" pitchFamily="34" charset="0"/>
              </a:rPr>
              <a:t>Required pull request reviewers</a:t>
            </a:r>
          </a:p>
          <a:p>
            <a:pPr marL="742950" lvl="1" indent="-285750" algn="just">
              <a:spcAft>
                <a:spcPts val="600"/>
              </a:spcAft>
              <a:buFont typeface="Wingdings" pitchFamily="2" charset="2"/>
              <a:buChar char="Ø"/>
            </a:pPr>
            <a:r>
              <a:rPr lang="en-US" sz="1400" b="0" i="0" dirty="0">
                <a:effectLst/>
                <a:latin typeface="Quattrocento Sans" panose="020B0502050000020003" pitchFamily="34" charset="0"/>
              </a:rPr>
              <a:t>Multiple pull request reviewers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7" name="TextBox 6">
            <a:extLst>
              <a:ext uri="{FF2B5EF4-FFF2-40B4-BE49-F238E27FC236}">
                <a16:creationId xmlns:a16="http://schemas.microsoft.com/office/drawing/2014/main" id="{9F1F8DAA-5C9B-B250-F10A-1DF3B2D69CAE}"/>
              </a:ext>
            </a:extLst>
          </p:cNvPr>
          <p:cNvSpPr txBox="1"/>
          <p:nvPr/>
        </p:nvSpPr>
        <p:spPr>
          <a:xfrm>
            <a:off x="5577622" y="3241521"/>
            <a:ext cx="5384668" cy="1985159"/>
          </a:xfrm>
          <a:prstGeom prst="rect">
            <a:avLst/>
          </a:prstGeom>
          <a:noFill/>
        </p:spPr>
        <p:txBody>
          <a:bodyPr wrap="square" numCol="1" rtlCol="0">
            <a:spAutoFit/>
          </a:bodyPr>
          <a:lstStyle/>
          <a:p>
            <a:pPr marL="742950" lvl="1" indent="-285750" algn="just">
              <a:spcAft>
                <a:spcPts val="600"/>
              </a:spcAft>
              <a:buFont typeface="Wingdings" pitchFamily="2" charset="2"/>
              <a:buChar char="Ø"/>
            </a:pPr>
            <a:r>
              <a:rPr lang="en-US" sz="1400" b="0" i="0" dirty="0">
                <a:effectLst/>
                <a:latin typeface="Quattrocento Sans" panose="020B0502050000020003" pitchFamily="34" charset="0"/>
              </a:rPr>
              <a:t>Protected branches</a:t>
            </a:r>
          </a:p>
          <a:p>
            <a:pPr marL="742950" lvl="1" indent="-285750" algn="just">
              <a:spcAft>
                <a:spcPts val="600"/>
              </a:spcAft>
              <a:buFont typeface="Wingdings" pitchFamily="2" charset="2"/>
              <a:buChar char="Ø"/>
            </a:pPr>
            <a:r>
              <a:rPr lang="en-US" sz="1400" b="0" i="0" dirty="0">
                <a:effectLst/>
                <a:latin typeface="Quattrocento Sans" panose="020B0502050000020003" pitchFamily="34" charset="0"/>
              </a:rPr>
              <a:t>Code owners</a:t>
            </a:r>
          </a:p>
          <a:p>
            <a:pPr marL="742950" lvl="1" indent="-285750" algn="just">
              <a:spcAft>
                <a:spcPts val="600"/>
              </a:spcAft>
              <a:buFont typeface="Wingdings" pitchFamily="2" charset="2"/>
              <a:buChar char="Ø"/>
            </a:pPr>
            <a:r>
              <a:rPr lang="en-US" sz="1400" b="0" i="0" dirty="0" err="1">
                <a:effectLst/>
                <a:latin typeface="Quattrocento Sans" panose="020B0502050000020003" pitchFamily="34" charset="0"/>
              </a:rPr>
              <a:t>Autolinked</a:t>
            </a:r>
            <a:r>
              <a:rPr lang="en-US" sz="1400" b="0" i="0" dirty="0">
                <a:effectLst/>
                <a:latin typeface="Quattrocento Sans" panose="020B0502050000020003" pitchFamily="34" charset="0"/>
              </a:rPr>
              <a:t> references</a:t>
            </a:r>
          </a:p>
          <a:p>
            <a:pPr marL="742950" lvl="1" indent="-285750" algn="just">
              <a:spcAft>
                <a:spcPts val="600"/>
              </a:spcAft>
              <a:buFont typeface="Wingdings" pitchFamily="2" charset="2"/>
              <a:buChar char="Ø"/>
            </a:pPr>
            <a:r>
              <a:rPr lang="en-US" sz="1400" b="0" i="0" dirty="0">
                <a:effectLst/>
                <a:latin typeface="Quattrocento Sans" panose="020B0502050000020003" pitchFamily="34" charset="0"/>
              </a:rPr>
              <a:t>GitHub Pages</a:t>
            </a:r>
          </a:p>
          <a:p>
            <a:pPr marL="742950" lvl="1" indent="-285750" algn="just">
              <a:spcAft>
                <a:spcPts val="600"/>
              </a:spcAft>
              <a:buFont typeface="Wingdings" pitchFamily="2" charset="2"/>
              <a:buChar char="Ø"/>
            </a:pPr>
            <a:r>
              <a:rPr lang="en-US" sz="1400" b="0" i="0" dirty="0">
                <a:effectLst/>
                <a:latin typeface="Quattrocento Sans" panose="020B0502050000020003" pitchFamily="34" charset="0"/>
              </a:rPr>
              <a:t>Wikis</a:t>
            </a:r>
          </a:p>
          <a:p>
            <a:pPr marL="742950" lvl="1" indent="-285750" algn="just">
              <a:spcAft>
                <a:spcPts val="600"/>
              </a:spcAft>
              <a:buFont typeface="Wingdings" pitchFamily="2" charset="2"/>
              <a:buChar char="Ø"/>
            </a:pPr>
            <a:r>
              <a:rPr lang="en-US" sz="1400" b="0" i="0" dirty="0">
                <a:effectLst/>
                <a:latin typeface="Quattrocento Sans" panose="020B0502050000020003" pitchFamily="34" charset="0"/>
              </a:rPr>
              <a:t>Repository insight graphs for pulse, contributors, traffic, commits, code frequency, network, and forks</a:t>
            </a:r>
            <a:endParaRPr lang="en-US" sz="1200" b="0" i="0" dirty="0">
              <a:effectLst/>
              <a:latin typeface="Quattrocento Sans" panose="020B0502050000020003" pitchFamily="34" charset="0"/>
            </a:endParaRPr>
          </a:p>
        </p:txBody>
      </p:sp>
    </p:spTree>
    <p:extLst>
      <p:ext uri="{BB962C8B-B14F-4D97-AF65-F5344CB8AC3E}">
        <p14:creationId xmlns:p14="http://schemas.microsoft.com/office/powerpoint/2010/main" val="372136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GitHub Team</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660326" y="2491925"/>
            <a:ext cx="10501659" cy="29629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5" name="TextBox 4">
            <a:extLst>
              <a:ext uri="{FF2B5EF4-FFF2-40B4-BE49-F238E27FC236}">
                <a16:creationId xmlns:a16="http://schemas.microsoft.com/office/drawing/2014/main" id="{6938CF46-1DB3-5256-2E58-42BB3FDF3CE9}"/>
              </a:ext>
            </a:extLst>
          </p:cNvPr>
          <p:cNvSpPr txBox="1"/>
          <p:nvPr/>
        </p:nvSpPr>
        <p:spPr>
          <a:xfrm>
            <a:off x="579436" y="1115644"/>
            <a:ext cx="10582549" cy="1200329"/>
          </a:xfrm>
          <a:prstGeom prst="rect">
            <a:avLst/>
          </a:prstGeom>
          <a:noFill/>
        </p:spPr>
        <p:txBody>
          <a:bodyPr wrap="square" rtlCol="0">
            <a:spAutoFit/>
          </a:bodyPr>
          <a:lstStyle/>
          <a:p>
            <a:pPr algn="just"/>
            <a:r>
              <a:rPr lang="en-US" dirty="0">
                <a:latin typeface="Quattrocento Sans" panose="020B0502050000020003" pitchFamily="34" charset="0"/>
                <a:cs typeface="Segoe UI"/>
              </a:rPr>
              <a:t>GitHub Team is the version of GitHub Pro for organizations. GitHub Team is better than GitHub Free for organizations because it provides increased GitHub Actions minutes and extra GitHub Packages storage.</a:t>
            </a:r>
          </a:p>
          <a:p>
            <a:pPr algn="just"/>
            <a:endParaRPr lang="en-US" dirty="0">
              <a:latin typeface="Quattrocento Sans" panose="020B0502050000020003" pitchFamily="34" charset="0"/>
              <a:cs typeface="Segoe UI"/>
            </a:endParaRPr>
          </a:p>
          <a:p>
            <a:pPr algn="just"/>
            <a:r>
              <a:rPr lang="en-US" dirty="0">
                <a:latin typeface="Quattrocento Sans" panose="020B0502050000020003" pitchFamily="34" charset="0"/>
                <a:cs typeface="Segoe UI"/>
              </a:rPr>
              <a:t>Let's go over the extra features in GitHub Team that help with team collaboration:</a:t>
            </a:r>
            <a:endParaRPr lang="en-US" b="1" dirty="0">
              <a:latin typeface="Quattrocento Sans" panose="020B0502050000020003" pitchFamily="34" charset="0"/>
              <a:cs typeface="Segoe UI"/>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800671" y="2638331"/>
            <a:ext cx="10161619" cy="2646878"/>
          </a:xfrm>
          <a:prstGeom prst="rect">
            <a:avLst/>
          </a:prstGeom>
          <a:noFill/>
        </p:spPr>
        <p:txBody>
          <a:bodyPr wrap="square" numCol="1" rtlCol="0">
            <a:spAutoFit/>
          </a:bodyPr>
          <a:lstStyle/>
          <a:p>
            <a:pPr marL="285750" indent="-285750" algn="just">
              <a:spcAft>
                <a:spcPts val="600"/>
              </a:spcAft>
              <a:buFont typeface="Arial" panose="020B0604020202020204" pitchFamily="34" charset="0"/>
              <a:buChar char="•"/>
            </a:pPr>
            <a:r>
              <a:rPr lang="en-US" sz="1400" b="0" i="0" dirty="0">
                <a:effectLst/>
                <a:latin typeface="Quattrocento Sans" panose="020B0502050000020003" pitchFamily="34" charset="0"/>
              </a:rPr>
              <a:t>GitHub Support via email</a:t>
            </a:r>
          </a:p>
          <a:p>
            <a:pPr marL="285750" indent="-285750" algn="just">
              <a:spcAft>
                <a:spcPts val="600"/>
              </a:spcAft>
              <a:buFont typeface="Arial" panose="020B0604020202020204" pitchFamily="34" charset="0"/>
              <a:buChar char="•"/>
            </a:pPr>
            <a:r>
              <a:rPr lang="en-US" sz="1400" b="0" i="0" dirty="0">
                <a:effectLst/>
                <a:latin typeface="Quattrocento Sans" panose="020B0502050000020003" pitchFamily="34" charset="0"/>
              </a:rPr>
              <a:t>3,000 GitHub Actions minutes per month</a:t>
            </a:r>
          </a:p>
          <a:p>
            <a:pPr marL="285750" indent="-285750" algn="just">
              <a:spcAft>
                <a:spcPts val="600"/>
              </a:spcAft>
              <a:buFont typeface="Arial" panose="020B0604020202020204" pitchFamily="34" charset="0"/>
              <a:buChar char="•"/>
            </a:pPr>
            <a:r>
              <a:rPr lang="en-US" sz="1400" b="0" i="0" dirty="0">
                <a:effectLst/>
                <a:latin typeface="Quattrocento Sans" panose="020B0502050000020003" pitchFamily="34" charset="0"/>
              </a:rPr>
              <a:t>2-GB GitHub Packages storage</a:t>
            </a:r>
          </a:p>
          <a:p>
            <a:pPr marL="285750" indent="-285750" algn="just">
              <a:spcAft>
                <a:spcPts val="600"/>
              </a:spcAft>
              <a:buFont typeface="Arial" panose="020B0604020202020204" pitchFamily="34" charset="0"/>
              <a:buChar char="•"/>
            </a:pPr>
            <a:r>
              <a:rPr lang="en-US" sz="1400" b="0" i="0" dirty="0">
                <a:effectLst/>
                <a:latin typeface="Quattrocento Sans" panose="020B0502050000020003" pitchFamily="34" charset="0"/>
              </a:rPr>
              <a:t>Advanced tools and insights in private repositories:</a:t>
            </a:r>
          </a:p>
          <a:p>
            <a:pPr marL="742950" lvl="1" indent="-285750" algn="just">
              <a:spcAft>
                <a:spcPts val="600"/>
              </a:spcAft>
              <a:buFont typeface="Wingdings" pitchFamily="2" charset="2"/>
              <a:buChar char="Ø"/>
            </a:pPr>
            <a:r>
              <a:rPr lang="en-US" sz="1400" b="0" i="0" dirty="0">
                <a:effectLst/>
                <a:latin typeface="Quattrocento Sans" panose="020B0502050000020003" pitchFamily="34" charset="0"/>
              </a:rPr>
              <a:t>Required pull request reviewers</a:t>
            </a:r>
          </a:p>
          <a:p>
            <a:pPr marL="742950" lvl="1" indent="-285750" algn="just">
              <a:spcAft>
                <a:spcPts val="600"/>
              </a:spcAft>
              <a:buFont typeface="Wingdings" pitchFamily="2" charset="2"/>
              <a:buChar char="Ø"/>
            </a:pPr>
            <a:r>
              <a:rPr lang="en-US" sz="1400" b="0" i="0" dirty="0">
                <a:effectLst/>
                <a:latin typeface="Quattrocento Sans" panose="020B0502050000020003" pitchFamily="34" charset="0"/>
              </a:rPr>
              <a:t>Multiple pull request reviewers</a:t>
            </a:r>
            <a:endParaRPr lang="en-US" sz="1400" dirty="0">
              <a:latin typeface="Quattrocento Sans" panose="020B0502050000020003" pitchFamily="34" charset="0"/>
            </a:endParaRPr>
          </a:p>
          <a:p>
            <a:pPr marL="742950" lvl="1" indent="-285750" algn="just">
              <a:spcAft>
                <a:spcPts val="600"/>
              </a:spcAft>
              <a:buFont typeface="Wingdings" pitchFamily="2" charset="2"/>
              <a:buChar char="Ø"/>
            </a:pPr>
            <a:r>
              <a:rPr lang="en-US" sz="1400" b="0" i="0" dirty="0">
                <a:effectLst/>
                <a:latin typeface="Quattrocento Sans" panose="020B0502050000020003" pitchFamily="34" charset="0"/>
              </a:rPr>
              <a:t>Draft pull requests</a:t>
            </a:r>
          </a:p>
          <a:p>
            <a:pPr marL="742950" lvl="1" indent="-285750" algn="just">
              <a:spcAft>
                <a:spcPts val="600"/>
              </a:spcAft>
              <a:buFont typeface="Wingdings" pitchFamily="2" charset="2"/>
              <a:buChar char="Ø"/>
            </a:pPr>
            <a:r>
              <a:rPr lang="en-US" sz="1400" b="0" i="0" dirty="0">
                <a:effectLst/>
                <a:latin typeface="Quattrocento Sans" panose="020B0502050000020003" pitchFamily="34" charset="0"/>
              </a:rPr>
              <a:t>Team pull request reviewers</a:t>
            </a:r>
          </a:p>
          <a:p>
            <a:pPr marL="742950" lvl="1" indent="-285750" algn="just">
              <a:spcAft>
                <a:spcPts val="600"/>
              </a:spcAft>
              <a:buFont typeface="Wingdings" pitchFamily="2" charset="2"/>
              <a:buChar char="Ø"/>
            </a:pPr>
            <a:r>
              <a:rPr lang="en-US" sz="1400" b="0" i="0" dirty="0">
                <a:effectLst/>
                <a:latin typeface="Quattrocento Sans" panose="020B0502050000020003" pitchFamily="34" charset="0"/>
              </a:rPr>
              <a:t>Protected branches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7" name="TextBox 6">
            <a:extLst>
              <a:ext uri="{FF2B5EF4-FFF2-40B4-BE49-F238E27FC236}">
                <a16:creationId xmlns:a16="http://schemas.microsoft.com/office/drawing/2014/main" id="{9F1F8DAA-5C9B-B250-F10A-1DF3B2D69CAE}"/>
              </a:ext>
            </a:extLst>
          </p:cNvPr>
          <p:cNvSpPr txBox="1"/>
          <p:nvPr/>
        </p:nvSpPr>
        <p:spPr>
          <a:xfrm>
            <a:off x="5870711" y="2638331"/>
            <a:ext cx="5091580" cy="2062103"/>
          </a:xfrm>
          <a:prstGeom prst="rect">
            <a:avLst/>
          </a:prstGeom>
          <a:noFill/>
        </p:spPr>
        <p:txBody>
          <a:bodyPr wrap="square" numCol="1" rtlCol="0">
            <a:spAutoFit/>
          </a:bodyPr>
          <a:lstStyle/>
          <a:p>
            <a:pPr marL="742950" lvl="1" indent="-285750" algn="just">
              <a:spcAft>
                <a:spcPts val="600"/>
              </a:spcAft>
              <a:buFont typeface="Wingdings" pitchFamily="2" charset="2"/>
              <a:buChar char="Ø"/>
            </a:pPr>
            <a:r>
              <a:rPr lang="en-US" sz="1400" b="0" i="0" dirty="0">
                <a:effectLst/>
                <a:latin typeface="Quattrocento Sans" panose="020B0502050000020003" pitchFamily="34" charset="0"/>
              </a:rPr>
              <a:t>Code owners</a:t>
            </a:r>
          </a:p>
          <a:p>
            <a:pPr marL="742950" lvl="1" indent="-285750" algn="just">
              <a:spcAft>
                <a:spcPts val="600"/>
              </a:spcAft>
              <a:buFont typeface="Wingdings" pitchFamily="2" charset="2"/>
              <a:buChar char="Ø"/>
            </a:pPr>
            <a:r>
              <a:rPr lang="en-US" sz="1400" b="0" i="0" dirty="0">
                <a:effectLst/>
                <a:latin typeface="Quattrocento Sans" panose="020B0502050000020003" pitchFamily="34" charset="0"/>
              </a:rPr>
              <a:t>Scheduled reminders</a:t>
            </a:r>
          </a:p>
          <a:p>
            <a:pPr marL="742950" lvl="1" indent="-285750" algn="just">
              <a:spcAft>
                <a:spcPts val="600"/>
              </a:spcAft>
              <a:buFont typeface="Wingdings" pitchFamily="2" charset="2"/>
              <a:buChar char="Ø"/>
            </a:pPr>
            <a:r>
              <a:rPr lang="en-US" sz="1400" b="0" i="0" dirty="0">
                <a:effectLst/>
                <a:latin typeface="Quattrocento Sans" panose="020B0502050000020003" pitchFamily="34" charset="0"/>
              </a:rPr>
              <a:t>GitHub Pages</a:t>
            </a:r>
          </a:p>
          <a:p>
            <a:pPr marL="742950" lvl="1" indent="-285750" algn="just">
              <a:spcAft>
                <a:spcPts val="600"/>
              </a:spcAft>
              <a:buFont typeface="Wingdings" pitchFamily="2" charset="2"/>
              <a:buChar char="Ø"/>
            </a:pPr>
            <a:r>
              <a:rPr lang="en-US" sz="1400" b="0" i="0" dirty="0">
                <a:effectLst/>
                <a:latin typeface="Quattrocento Sans" panose="020B0502050000020003" pitchFamily="34" charset="0"/>
              </a:rPr>
              <a:t>Wikis</a:t>
            </a:r>
          </a:p>
          <a:p>
            <a:pPr marL="285750" indent="-285750" algn="just">
              <a:spcAft>
                <a:spcPts val="600"/>
              </a:spcAft>
              <a:buFont typeface="Arial" panose="020B0604020202020204" pitchFamily="34" charset="0"/>
              <a:buChar char="•"/>
            </a:pPr>
            <a:r>
              <a:rPr lang="en-US" sz="1400" b="0" i="0" dirty="0">
                <a:effectLst/>
                <a:latin typeface="Quattrocento Sans" panose="020B0502050000020003" pitchFamily="34" charset="0"/>
              </a:rPr>
              <a:t>Repository insight graphs for pulse, contributors, traffic, commits, code frequency, network, and forks</a:t>
            </a:r>
          </a:p>
          <a:p>
            <a:pPr marL="285750" indent="-285750" algn="just">
              <a:spcAft>
                <a:spcPts val="600"/>
              </a:spcAft>
              <a:buFont typeface="Arial" panose="020B0604020202020204" pitchFamily="34" charset="0"/>
              <a:buChar char="•"/>
            </a:pPr>
            <a:r>
              <a:rPr lang="en-US" sz="1400" b="0" i="0" dirty="0">
                <a:effectLst/>
                <a:latin typeface="Quattrocento Sans" panose="020B0502050000020003" pitchFamily="34" charset="0"/>
              </a:rPr>
              <a:t>The option to enable or disable GitHub </a:t>
            </a:r>
            <a:r>
              <a:rPr lang="en-US" sz="1400" b="0" i="0" dirty="0" err="1">
                <a:effectLst/>
                <a:latin typeface="Quattrocento Sans" panose="020B0502050000020003" pitchFamily="34" charset="0"/>
              </a:rPr>
              <a:t>Codespaces</a:t>
            </a:r>
            <a:endParaRPr lang="en-US" sz="1200" b="0" i="0" dirty="0">
              <a:effectLst/>
              <a:latin typeface="Quattrocento Sans" panose="020B0502050000020003" pitchFamily="34" charset="0"/>
            </a:endParaRPr>
          </a:p>
        </p:txBody>
      </p:sp>
    </p:spTree>
    <p:extLst>
      <p:ext uri="{BB962C8B-B14F-4D97-AF65-F5344CB8AC3E}">
        <p14:creationId xmlns:p14="http://schemas.microsoft.com/office/powerpoint/2010/main" val="284082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12917</Words>
  <Application>Microsoft Office PowerPoint</Application>
  <PresentationFormat>Widescreen</PresentationFormat>
  <Paragraphs>1055</Paragraphs>
  <Slides>45</Slides>
  <Notes>45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Aptos</vt:lpstr>
      <vt:lpstr>Aptos Display</vt:lpstr>
      <vt:lpstr>Arial</vt:lpstr>
      <vt:lpstr>Courier New</vt:lpstr>
      <vt:lpstr>Quattrocento Sans</vt:lpstr>
      <vt:lpstr>Roboto Mono</vt:lpstr>
      <vt:lpstr>Segoe UI</vt:lpstr>
      <vt:lpstr>Wingdings</vt:lpstr>
      <vt:lpstr>Office Theme</vt:lpstr>
      <vt:lpstr>GH-100: GitHub Fundamentals - Administration basics and product features Part 1</vt:lpstr>
      <vt:lpstr>Module 3: Introduction to GitHub's products</vt:lpstr>
      <vt:lpstr>Introduction</vt:lpstr>
      <vt:lpstr>GitHub accounts and plans</vt:lpstr>
      <vt:lpstr>GitHub account types</vt:lpstr>
      <vt:lpstr>GitHub plans</vt:lpstr>
      <vt:lpstr>GitHub Free</vt:lpstr>
      <vt:lpstr>GitHub Pro</vt:lpstr>
      <vt:lpstr>GitHub Team</vt:lpstr>
      <vt:lpstr>GitHub Enterprise</vt:lpstr>
      <vt:lpstr>GitHub Enterprise options</vt:lpstr>
      <vt:lpstr>GitHub Mobile and GitHub Desktop</vt:lpstr>
      <vt:lpstr>GitHub billing</vt:lpstr>
      <vt:lpstr>Pricing for GitHub Actions</vt:lpstr>
      <vt:lpstr>Pricing and Support Options for Organizations</vt:lpstr>
      <vt:lpstr>Usage-Based Billing for Licenses (Metered Billing)</vt:lpstr>
      <vt:lpstr>Billing Platform’s New Capabilities</vt:lpstr>
      <vt:lpstr>License Usage Stats</vt:lpstr>
      <vt:lpstr>1. Finding License Usage for a Specific Organization</vt:lpstr>
      <vt:lpstr>2. Finding License Usage Across Multiple Organizations</vt:lpstr>
      <vt:lpstr>3. Finding License Usage for Enterprise Accounts</vt:lpstr>
      <vt:lpstr>4. Finding License Usage Across Multiple GitHub Instances</vt:lpstr>
      <vt:lpstr>Best Practices for License Usage Management</vt:lpstr>
      <vt:lpstr>License Usage Stats in Machine and Peripheral Devices</vt:lpstr>
      <vt:lpstr>1. Understanding Machine Accounts and Peripheral Services</vt:lpstr>
      <vt:lpstr>2. Finding License Usage Statistics for Machine Accounts</vt:lpstr>
      <vt:lpstr>3. Finding License Usage for Peripheral Services</vt:lpstr>
      <vt:lpstr>3. Finding License Usage for Peripheral Services (continued)</vt:lpstr>
      <vt:lpstr>Best Practices for License Usage Management</vt:lpstr>
      <vt:lpstr>Metered Usage Reports</vt:lpstr>
      <vt:lpstr>1. GitHub Actions Minutes</vt:lpstr>
      <vt:lpstr>2. Storage for GitHub Packages</vt:lpstr>
      <vt:lpstr>3. GitHub Enterprise (GHE) Licenses</vt:lpstr>
      <vt:lpstr>4. GitHub Advanced Security (GHAS) Licenses</vt:lpstr>
      <vt:lpstr>5. GitHub Copilot</vt:lpstr>
      <vt:lpstr>6. Large File Storage (LFS)</vt:lpstr>
      <vt:lpstr>Knowledge Check: Describe how GitHub is deployed, distributed, and licensed</vt:lpstr>
      <vt:lpstr>Knowledge Check: Describe how GitHub is deployed, distributed, and licensed</vt:lpstr>
      <vt:lpstr>Knowledge Check: Describe how GitHub is deployed, distributed, and licensed</vt:lpstr>
      <vt:lpstr>Knowledge Check: Describe how GitHub is deployed, distributed, and licensed</vt:lpstr>
      <vt:lpstr>Knowledge Check: Describe how GitHub is deployed, distributed, and licensed</vt:lpstr>
      <vt:lpstr>Knowledge Check: Describe how GitHub is deployed, distributed, and licensed</vt:lpstr>
      <vt:lpstr>Knowledge Check: Describe how GitHub is deployed, distributed, and licensed</vt:lpstr>
      <vt:lpstr>Knowledge Check: Describe how GitHub is deployed, distributed, and licensed</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2025-05-13T15:06:06Z</dcterms:created>
  <dcterms:modified xsi:type="dcterms:W3CDTF">2025-05-13T15:06:20Z</dcterms:modified>
</cp:coreProperties>
</file>